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M-NAA_I/O" TargetMode="External"/><Relationship Id="rId3" Type="http://schemas.openxmlformats.org/officeDocument/2006/relationships/hyperlink" Target="https://en.wikipedia.org/wiki/General_Motors" TargetMode="External"/><Relationship Id="rId4" Type="http://schemas.openxmlformats.org/officeDocument/2006/relationships/hyperlink" Target="https://en.wikipedia.org/wiki/History_of_operating_systems#cite_note-2" TargetMode="External"/><Relationship Id="rId5" Type="http://schemas.openxmlformats.org/officeDocument/2006/relationships/hyperlink" Target="https://en.wikipedia.org/wiki/IBM_704" TargetMode="External"/><Relationship Id="rId6" Type="http://schemas.openxmlformats.org/officeDocument/2006/relationships/hyperlink" Target="https://en.wikipedia.org/wiki/History_of_operating_systems#cite_note-CHM-1956-SW-3" TargetMode="External"/><Relationship Id="rId7" Type="http://schemas.openxmlformats.org/officeDocument/2006/relationships/hyperlink" Target="https://en.wikipedia.org/wiki/History_of_operating_systems#cite_note-bozemanlugHistoryOfLinux-4" TargetMode="External"/><Relationship Id="rId8" Type="http://schemas.openxmlformats.org/officeDocument/2006/relationships/hyperlink" Target="https://en.wikipedia.org/wiki/Mainframe_comput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rtillery" TargetMode="External"/><Relationship Id="rId3" Type="http://schemas.openxmlformats.org/officeDocument/2006/relationships/hyperlink" Target="https://en.wikipedia.org/wiki/External_ballistics" TargetMode="External"/><Relationship Id="rId4" Type="http://schemas.openxmlformats.org/officeDocument/2006/relationships/hyperlink" Target="https://en.wikipedia.org/wiki/United_States_Army" TargetMode="External"/><Relationship Id="rId11" Type="http://schemas.openxmlformats.org/officeDocument/2006/relationships/hyperlink" Target="https://en.wikipedia.org/wiki/Gladeon_M._Barnes" TargetMode="External"/><Relationship Id="rId10" Type="http://schemas.openxmlformats.org/officeDocument/2006/relationships/hyperlink" Target="https://en.wikipedia.org/wiki/ENIAC#cite_note-8" TargetMode="External"/><Relationship Id="rId9" Type="http://schemas.openxmlformats.org/officeDocument/2006/relationships/hyperlink" Target="https://en.wikipedia.org/wiki/ENIAC#cite_note-7" TargetMode="External"/><Relationship Id="rId5" Type="http://schemas.openxmlformats.org/officeDocument/2006/relationships/hyperlink" Target="https://en.wikipedia.org/wiki/Ballistic_Research_Laboratory" TargetMode="External"/><Relationship Id="rId6" Type="http://schemas.openxmlformats.org/officeDocument/2006/relationships/hyperlink" Target="https://en.wikipedia.org/wiki/ENIAC#cite_note-5" TargetMode="External"/><Relationship Id="rId7" Type="http://schemas.openxmlformats.org/officeDocument/2006/relationships/hyperlink" Target="https://en.wikipedia.org/wiki/ENIAC#cite_note-Golsdtine72P214-6" TargetMode="External"/><Relationship Id="rId8" Type="http://schemas.openxmlformats.org/officeDocument/2006/relationships/hyperlink" Target="https://en.wikipedia.org/wiki/Thermonuclear_weapo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abf71396a_0_4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babf71396a_0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abf71396a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babf71396a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first operating system used for real work was </a:t>
            </a:r>
            <a:r>
              <a:rPr lang="en" u="sng">
                <a:solidFill>
                  <a:schemeClr val="hlink"/>
                </a:solidFill>
                <a:hlinkClick r:id="rId2"/>
              </a:rPr>
              <a:t>GM-NAA I/O</a:t>
            </a:r>
            <a:r>
              <a:rPr lang="en"/>
              <a:t>, produced in 1956 by </a:t>
            </a:r>
            <a:r>
              <a:rPr lang="en" u="sng">
                <a:solidFill>
                  <a:schemeClr val="hlink"/>
                </a:solidFill>
                <a:hlinkClick r:id="rId3"/>
              </a:rPr>
              <a:t>General Motors</a:t>
            </a:r>
            <a:r>
              <a:rPr lang="en"/>
              <a:t>' Research division</a:t>
            </a:r>
            <a:r>
              <a:rPr baseline="30000" lang="en" u="sng">
                <a:solidFill>
                  <a:schemeClr val="hlink"/>
                </a:solidFill>
                <a:hlinkClick r:id="rId4"/>
              </a:rPr>
              <a:t>[2]</a:t>
            </a:r>
            <a:r>
              <a:rPr lang="en"/>
              <a:t> for its </a:t>
            </a:r>
            <a:r>
              <a:rPr lang="en" u="sng">
                <a:solidFill>
                  <a:schemeClr val="hlink"/>
                </a:solidFill>
                <a:hlinkClick r:id="rId5"/>
              </a:rPr>
              <a:t>IBM 704</a:t>
            </a:r>
            <a:r>
              <a:rPr lang="en"/>
              <a:t>.</a:t>
            </a:r>
            <a:r>
              <a:rPr baseline="30000" lang="en" u="sng">
                <a:solidFill>
                  <a:schemeClr val="hlink"/>
                </a:solidFill>
                <a:hlinkClick r:id="rId6"/>
              </a:rPr>
              <a:t>[3]</a:t>
            </a:r>
            <a:r>
              <a:rPr lang="en"/>
              <a:t> Most other early operating systems for IBM mainframes were also produced by customers.</a:t>
            </a:r>
            <a:r>
              <a:rPr baseline="30000" lang="en" u="sng">
                <a:solidFill>
                  <a:schemeClr val="hlink"/>
                </a:solidFill>
                <a:hlinkClick r:id="rId7"/>
              </a:rPr>
              <a:t>[4]</a:t>
            </a:r>
            <a:r>
              <a:rPr lang="en"/>
              <a:t> </a:t>
            </a:r>
            <a:endParaRPr/>
          </a:p>
          <a:p>
            <a:pPr indent="0" lvl="0" marL="0" rtl="0" algn="l">
              <a:spcBef>
                <a:spcPts val="0"/>
              </a:spcBef>
              <a:spcAft>
                <a:spcPts val="0"/>
              </a:spcAft>
              <a:buNone/>
            </a:pPr>
            <a:r>
              <a:rPr lang="en"/>
              <a:t>Early operating systems were very diverse, with each vendor or customer producing one or more operating systems specific to their particular </a:t>
            </a:r>
            <a:r>
              <a:rPr lang="en" u="sng">
                <a:solidFill>
                  <a:schemeClr val="hlink"/>
                </a:solidFill>
                <a:hlinkClick r:id="rId8"/>
              </a:rPr>
              <a:t>mainframe computer</a:t>
            </a:r>
            <a:r>
              <a:rPr lang="en"/>
              <a:t>. Every operating system, even from the same vendor, could have radically different models of commands, operating procedures, and such facilities as debugging aids. Typically, each time the manufacturer brought out a new machine, there would be a new operating system, and most applications would have to be manually adjusted, recompiled, and retested. </a:t>
            </a:r>
            <a:endParaRPr/>
          </a:p>
          <a:p>
            <a:pPr indent="0" lvl="0" marL="0" rtl="0" algn="l">
              <a:spcBef>
                <a:spcPts val="0"/>
              </a:spcBef>
              <a:spcAft>
                <a:spcPts val="0"/>
              </a:spcAft>
              <a:buNone/>
            </a:pPr>
            <a:r>
              <a:t/>
            </a:r>
            <a:endParaRPr/>
          </a:p>
        </p:txBody>
      </p:sp>
      <p:sp>
        <p:nvSpPr>
          <p:cNvPr id="210" name="Google Shape;210;gbabf71396a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abf71396a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babf71396a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abf71396a_0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babf71396a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abf71396a_0_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babf71396a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abf71396a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babf71396a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abf71396a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babf71396a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abf71396a_5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babf71396a_5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abf71396a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babf71396a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Single user, while workstation and servers are multiuser</a:t>
            </a:r>
            <a:endParaRPr/>
          </a:p>
        </p:txBody>
      </p:sp>
      <p:sp>
        <p:nvSpPr>
          <p:cNvPr id="260" name="Google Shape;260;gbabf71396a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abf71396a_0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babf71396a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abf71396a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babf71396a_0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Cloud market</a:t>
            </a:r>
            <a:endParaRPr/>
          </a:p>
          <a:p>
            <a:pPr indent="0" lvl="0" marL="0" rtl="0" algn="l">
              <a:spcBef>
                <a:spcPts val="0"/>
              </a:spcBef>
              <a:spcAft>
                <a:spcPts val="0"/>
              </a:spcAft>
              <a:buNone/>
            </a:pPr>
            <a:r>
              <a:rPr lang="en"/>
              <a:t>Car/drone market</a:t>
            </a:r>
            <a:endParaRPr/>
          </a:p>
        </p:txBody>
      </p:sp>
      <p:sp>
        <p:nvSpPr>
          <p:cNvPr id="274" name="Google Shape;274;gbabf71396a_0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abf71396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babf71396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abf71396a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abf71396a_0_1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babf71396a_0_12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abf71396a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babf71396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abf71396a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babf71396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abf71396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babf71396a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Electronic Numerical Integrator and Computer</a:t>
            </a:r>
            <a:endParaRPr/>
          </a:p>
          <a:p>
            <a:pPr indent="0" lvl="0" marL="0" rtl="0" algn="l">
              <a:spcBef>
                <a:spcPts val="0"/>
              </a:spcBef>
              <a:spcAft>
                <a:spcPts val="0"/>
              </a:spcAft>
              <a:buNone/>
            </a:pPr>
            <a:r>
              <a:rPr b="1" lang="en"/>
              <a:t>MUCH FASTER THAN MECHANICAL COMPUTERS</a:t>
            </a:r>
            <a:endParaRPr/>
          </a:p>
          <a:p>
            <a:pPr indent="0" lvl="0" marL="0" rtl="0" algn="l">
              <a:spcBef>
                <a:spcPts val="0"/>
              </a:spcBef>
              <a:spcAft>
                <a:spcPts val="0"/>
              </a:spcAft>
              <a:buNone/>
            </a:pPr>
            <a:r>
              <a:rPr lang="en"/>
              <a:t>Although ENIAC was designed and primarily used to calculate </a:t>
            </a:r>
            <a:r>
              <a:rPr lang="en" u="sng">
                <a:solidFill>
                  <a:schemeClr val="hlink"/>
                </a:solidFill>
                <a:hlinkClick r:id="rId2"/>
              </a:rPr>
              <a:t>artillery</a:t>
            </a:r>
            <a:r>
              <a:rPr lang="en"/>
              <a:t> </a:t>
            </a:r>
            <a:r>
              <a:rPr lang="en" u="sng">
                <a:solidFill>
                  <a:schemeClr val="hlink"/>
                </a:solidFill>
                <a:hlinkClick r:id="rId3"/>
              </a:rPr>
              <a:t>firing tables</a:t>
            </a:r>
            <a:r>
              <a:rPr lang="en"/>
              <a:t> for the </a:t>
            </a:r>
            <a:r>
              <a:rPr lang="en" u="sng">
                <a:solidFill>
                  <a:schemeClr val="hlink"/>
                </a:solidFill>
                <a:hlinkClick r:id="rId4"/>
              </a:rPr>
              <a:t>United States Army</a:t>
            </a:r>
            <a:r>
              <a:rPr lang="en"/>
              <a:t>'s </a:t>
            </a:r>
            <a:r>
              <a:rPr lang="en" u="sng">
                <a:solidFill>
                  <a:schemeClr val="hlink"/>
                </a:solidFill>
                <a:hlinkClick r:id="rId5"/>
              </a:rPr>
              <a:t>Ballistic Research Laboratory</a:t>
            </a:r>
            <a:r>
              <a:rPr lang="en"/>
              <a:t>,</a:t>
            </a:r>
            <a:r>
              <a:rPr baseline="30000" lang="en" u="sng">
                <a:solidFill>
                  <a:schemeClr val="hlink"/>
                </a:solidFill>
                <a:hlinkClick r:id="rId6"/>
              </a:rPr>
              <a:t>[5]</a:t>
            </a:r>
            <a:r>
              <a:rPr baseline="30000" lang="en" u="sng">
                <a:solidFill>
                  <a:schemeClr val="hlink"/>
                </a:solidFill>
                <a:hlinkClick r:id="rId7"/>
              </a:rPr>
              <a:t>[6]</a:t>
            </a:r>
            <a:r>
              <a:rPr lang="en"/>
              <a:t> its first program was a study of the feasibility of the </a:t>
            </a:r>
            <a:r>
              <a:rPr lang="en" u="sng">
                <a:solidFill>
                  <a:schemeClr val="hlink"/>
                </a:solidFill>
                <a:hlinkClick r:id="rId8"/>
              </a:rPr>
              <a:t>thermonuclear weapon</a:t>
            </a:r>
            <a:r>
              <a:rPr lang="en"/>
              <a:t>.</a:t>
            </a:r>
            <a:r>
              <a:rPr baseline="30000" lang="en" u="sng">
                <a:solidFill>
                  <a:schemeClr val="hlink"/>
                </a:solidFill>
                <a:hlinkClick r:id="rId9"/>
              </a:rPr>
              <a:t>[7]</a:t>
            </a:r>
            <a:r>
              <a:rPr baseline="30000" lang="en" u="sng">
                <a:solidFill>
                  <a:schemeClr val="hlink"/>
                </a:solidFill>
                <a:hlinkClick r:id="rId10"/>
              </a:rPr>
              <a:t>[8]</a:t>
            </a:r>
            <a:r>
              <a:rPr lang="en"/>
              <a:t>  ENIAC was completed in 1945 and first put to work for practical purposes on December 10, 1945</a:t>
            </a:r>
            <a:endParaRPr/>
          </a:p>
          <a:p>
            <a:pPr indent="0" lvl="0" marL="0" rtl="0" algn="l">
              <a:spcBef>
                <a:spcPts val="0"/>
              </a:spcBef>
              <a:spcAft>
                <a:spcPts val="0"/>
              </a:spcAft>
              <a:buNone/>
            </a:pPr>
            <a:r>
              <a:rPr lang="en"/>
              <a:t>ENIAC's design and construction was financed by the United States Army, Ordnance Corps, Research and Development Command, led by Major General </a:t>
            </a:r>
            <a:r>
              <a:rPr lang="en" u="sng">
                <a:solidFill>
                  <a:schemeClr val="hlink"/>
                </a:solidFill>
                <a:hlinkClick r:id="rId11"/>
              </a:rPr>
              <a:t>Gladeon M. Barnes</a:t>
            </a:r>
            <a:endParaRPr/>
          </a:p>
        </p:txBody>
      </p:sp>
      <p:sp>
        <p:nvSpPr>
          <p:cNvPr id="167" name="Google Shape;167;gbabf71396a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abf71396a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babf71396a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Like a big FPGA</a:t>
            </a:r>
            <a:endParaRPr/>
          </a:p>
          <a:p>
            <a:pPr indent="0" lvl="0" marL="0" marR="0" rtl="0" algn="l">
              <a:lnSpc>
                <a:spcPct val="100000"/>
              </a:lnSpc>
              <a:spcBef>
                <a:spcPts val="0"/>
              </a:spcBef>
              <a:spcAft>
                <a:spcPts val="0"/>
              </a:spcAft>
              <a:buClr>
                <a:schemeClr val="dk1"/>
              </a:buClr>
              <a:buSzPts val="1200"/>
              <a:buFont typeface="Calibri"/>
              <a:buNone/>
            </a:pPr>
            <a:r>
              <a:rPr lang="en"/>
              <a:t>This is about IO and Human-machine interface: it means the OS also helps about IO and HM interface</a:t>
            </a:r>
            <a:endParaRPr/>
          </a:p>
        </p:txBody>
      </p:sp>
      <p:sp>
        <p:nvSpPr>
          <p:cNvPr id="176" name="Google Shape;176;gbabf71396a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abf71396a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babf71396a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This is about IO and Human-machine interface: it means the OS also helps about IO and HM interface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Programmers have to prepare their code on a punched card (or a tape) and arrive at the facility an then run the code</a:t>
            </a:r>
            <a:endParaRPr/>
          </a:p>
          <a:p>
            <a:pPr indent="0" lvl="0" marL="0" rtl="0" algn="l">
              <a:spcBef>
                <a:spcPts val="0"/>
              </a:spcBef>
              <a:spcAft>
                <a:spcPts val="0"/>
              </a:spcAft>
              <a:buNone/>
            </a:pPr>
            <a:r>
              <a:t/>
            </a:r>
            <a:endParaRPr/>
          </a:p>
        </p:txBody>
      </p:sp>
      <p:sp>
        <p:nvSpPr>
          <p:cNvPr id="185" name="Google Shape;185;gbabf71396a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abf71396a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babf71396a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This is about IO and Human-machine interface: it means the OS also helps about IO and HM interface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Programmers have to prepare their code on a punched card (or a tape) and arrive at the facility an then run the code</a:t>
            </a:r>
            <a:endParaRPr/>
          </a:p>
          <a:p>
            <a:pPr indent="0" lvl="0" marL="0" rtl="0" algn="l">
              <a:spcBef>
                <a:spcPts val="0"/>
              </a:spcBef>
              <a:spcAft>
                <a:spcPts val="0"/>
              </a:spcAft>
              <a:buNone/>
            </a:pPr>
            <a:r>
              <a:t/>
            </a:r>
            <a:endParaRPr/>
          </a:p>
        </p:txBody>
      </p:sp>
      <p:sp>
        <p:nvSpPr>
          <p:cNvPr id="194" name="Google Shape;194;gbabf71396a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abf71396a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babf71396a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200"/>
              </a:spcBef>
              <a:spcAft>
                <a:spcPts val="0"/>
              </a:spcAft>
              <a:buClr>
                <a:schemeClr val="dk1"/>
              </a:buClr>
              <a:buSzPts val="1800"/>
              <a:buChar char="○"/>
              <a:defRPr/>
            </a:lvl2pPr>
            <a:lvl3pPr indent="-342900" lvl="2" marL="1371600" rtl="0" algn="l">
              <a:lnSpc>
                <a:spcPct val="90000"/>
              </a:lnSpc>
              <a:spcBef>
                <a:spcPts val="1200"/>
              </a:spcBef>
              <a:spcAft>
                <a:spcPts val="0"/>
              </a:spcAft>
              <a:buClr>
                <a:schemeClr val="dk1"/>
              </a:buClr>
              <a:buSzPts val="1800"/>
              <a:buChar char="■"/>
              <a:defRPr/>
            </a:lvl3pPr>
            <a:lvl4pPr indent="-342900" lvl="3" marL="1828800" rtl="0" algn="l">
              <a:lnSpc>
                <a:spcPct val="90000"/>
              </a:lnSpc>
              <a:spcBef>
                <a:spcPts val="1200"/>
              </a:spcBef>
              <a:spcAft>
                <a:spcPts val="0"/>
              </a:spcAft>
              <a:buClr>
                <a:schemeClr val="dk1"/>
              </a:buClr>
              <a:buSzPts val="1800"/>
              <a:buChar char="●"/>
              <a:defRPr/>
            </a:lvl4pPr>
            <a:lvl5pPr indent="-342900" lvl="4" marL="2286000" rtl="0" algn="l">
              <a:lnSpc>
                <a:spcPct val="90000"/>
              </a:lnSpc>
              <a:spcBef>
                <a:spcPts val="1200"/>
              </a:spcBef>
              <a:spcAft>
                <a:spcPts val="0"/>
              </a:spcAft>
              <a:buClr>
                <a:schemeClr val="dk1"/>
              </a:buClr>
              <a:buSzPts val="1800"/>
              <a:buChar char="○"/>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5"/>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6"/>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7"/>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7"/>
          <p:cNvSpPr txBox="1"/>
          <p:nvPr>
            <p:ph idx="1" type="body"/>
          </p:nvPr>
        </p:nvSpPr>
        <p:spPr>
          <a:xfrm>
            <a:off x="623888" y="3442098"/>
            <a:ext cx="7886700" cy="1125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77" name="Google Shape;77;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8"/>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3" name="Google Shape;83;p18"/>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4" name="Google Shape;84;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19"/>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9" name="Google Shape;89;p19"/>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0" name="Google Shape;90;p19"/>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1" name="Google Shape;91;p19"/>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2" name="Google Shape;92;p19"/>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3" name="Google Shape;93;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2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2"/>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 name="Google Shape;107;p22"/>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08" name="Google Shape;108;p22"/>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09" name="Google Shape;109;p2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2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2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2" name="Shape 112"/>
        <p:cNvGrpSpPr/>
        <p:nvPr/>
      </p:nvGrpSpPr>
      <p:grpSpPr>
        <a:xfrm>
          <a:off x="0" y="0"/>
          <a:ext cx="0" cy="0"/>
          <a:chOff x="0" y="0"/>
          <a:chExt cx="0" cy="0"/>
        </a:xfrm>
      </p:grpSpPr>
      <p:sp>
        <p:nvSpPr>
          <p:cNvPr id="113" name="Google Shape;113;p23"/>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23"/>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15" name="Google Shape;115;p23"/>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4"/>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5" name="Shape 125"/>
        <p:cNvGrpSpPr/>
        <p:nvPr/>
      </p:nvGrpSpPr>
      <p:grpSpPr>
        <a:xfrm>
          <a:off x="0" y="0"/>
          <a:ext cx="0" cy="0"/>
          <a:chOff x="0" y="0"/>
          <a:chExt cx="0" cy="0"/>
        </a:xfrm>
      </p:grpSpPr>
      <p:sp>
        <p:nvSpPr>
          <p:cNvPr id="126" name="Google Shape;126;p25"/>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 name="Google Shape;127;p25"/>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8" name="Google Shape;128;p2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2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p2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8" name="Google Shape;58;p1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www.facebook.com/BBCArchive/videos/133157385315377"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4.jpg"/><Relationship Id="rId5" Type="http://schemas.openxmlformats.org/officeDocument/2006/relationships/image" Target="../media/image9.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Calibri"/>
              <a:buNone/>
            </a:pPr>
            <a:r>
              <a:rPr lang="en" sz="4700"/>
              <a:t>CS492 - Operating Systems</a:t>
            </a:r>
            <a:br>
              <a:rPr lang="en" sz="4700"/>
            </a:br>
            <a:r>
              <a:rPr b="1" lang="en" sz="4700"/>
              <a:t>History of</a:t>
            </a:r>
            <a:r>
              <a:rPr b="1" lang="en" sz="4700"/>
              <a:t> Operating Systems</a:t>
            </a:r>
            <a:endParaRPr sz="5300"/>
          </a:p>
        </p:txBody>
      </p:sp>
      <p:sp>
        <p:nvSpPr>
          <p:cNvPr id="136" name="Google Shape;136;p26"/>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100"/>
              <a:buNone/>
            </a:pPr>
            <a:r>
              <a:t/>
            </a:r>
            <a:endParaRPr/>
          </a:p>
          <a:p>
            <a:pPr indent="0" lvl="0" marL="0" rtl="0" algn="ctr">
              <a:lnSpc>
                <a:spcPct val="80000"/>
              </a:lnSpc>
              <a:spcBef>
                <a:spcPts val="0"/>
              </a:spcBef>
              <a:spcAft>
                <a:spcPts val="0"/>
              </a:spcAft>
              <a:buClr>
                <a:schemeClr val="dk1"/>
              </a:buClr>
              <a:buSzPts val="1100"/>
              <a:buNone/>
            </a:pPr>
            <a:r>
              <a:rPr lang="en"/>
              <a:t>Georgios Portokalidis &amp; Jun Xu</a:t>
            </a:r>
            <a:endParaRPr/>
          </a:p>
          <a:p>
            <a:pPr indent="0" lvl="0" marL="0" rtl="0" algn="ctr">
              <a:lnSpc>
                <a:spcPct val="80000"/>
              </a:lnSpc>
              <a:spcBef>
                <a:spcPts val="0"/>
              </a:spcBef>
              <a:spcAft>
                <a:spcPts val="0"/>
              </a:spcAft>
              <a:buClr>
                <a:schemeClr val="dk1"/>
              </a:buClr>
              <a:buSzPts val="1100"/>
              <a:buNone/>
            </a:pPr>
            <a:r>
              <a:rPr lang="en"/>
              <a:t>Reading: Zybook Ch 1.2</a:t>
            </a:r>
            <a:endParaRPr/>
          </a:p>
          <a:p>
            <a:pPr indent="0" lvl="0" marL="0" rtl="0" algn="ctr">
              <a:lnSpc>
                <a:spcPct val="80000"/>
              </a:lnSpc>
              <a:spcBef>
                <a:spcPts val="0"/>
              </a:spcBef>
              <a:spcAft>
                <a:spcPts val="0"/>
              </a:spcAft>
              <a:buClr>
                <a:schemeClr val="dk1"/>
              </a:buClr>
              <a:buSzPts val="1100"/>
              <a:buNone/>
            </a:pPr>
            <a:r>
              <a:t/>
            </a:r>
            <a:endParaRPr/>
          </a:p>
          <a:p>
            <a:pPr indent="0" lvl="0" marL="0" rtl="0" algn="ctr">
              <a:lnSpc>
                <a:spcPct val="80000"/>
              </a:lnSpc>
              <a:spcBef>
                <a:spcPts val="0"/>
              </a:spcBef>
              <a:spcAft>
                <a:spcPts val="0"/>
              </a:spcAft>
              <a:buClr>
                <a:schemeClr val="dk1"/>
              </a:buClr>
              <a:buSzPts val="2400"/>
              <a:buNone/>
            </a:pPr>
            <a:r>
              <a:rPr lang="en"/>
              <a:t>Slides credit: Antonio Barbalace</a:t>
            </a:r>
            <a:endParaRPr/>
          </a:p>
          <a:p>
            <a:pPr indent="0" lvl="0" marL="0" rtl="0" algn="ctr">
              <a:lnSpc>
                <a:spcPct val="80000"/>
              </a:lnSpc>
              <a:spcBef>
                <a:spcPts val="100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5"/>
          <p:cNvSpPr txBox="1"/>
          <p:nvPr>
            <p:ph type="title"/>
          </p:nvPr>
        </p:nvSpPr>
        <p:spPr>
          <a:xfrm>
            <a:off x="486696" y="471950"/>
            <a:ext cx="2992500" cy="125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The first OS (1956)</a:t>
            </a:r>
            <a:endParaRPr/>
          </a:p>
        </p:txBody>
      </p:sp>
      <p:sp>
        <p:nvSpPr>
          <p:cNvPr id="213" name="Google Shape;213;p35"/>
          <p:cNvSpPr txBox="1"/>
          <p:nvPr>
            <p:ph idx="1" type="body"/>
          </p:nvPr>
        </p:nvSpPr>
        <p:spPr>
          <a:xfrm>
            <a:off x="486698" y="1828800"/>
            <a:ext cx="2738700" cy="2839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 sz="1800"/>
              <a:t>GM-NAA I/O system General Motors and North American Aviation</a:t>
            </a:r>
            <a:endParaRPr/>
          </a:p>
          <a:p>
            <a:pPr indent="-228600" lvl="1" marL="685800" rtl="0" algn="l">
              <a:lnSpc>
                <a:spcPct val="90000"/>
              </a:lnSpc>
              <a:spcBef>
                <a:spcPts val="500"/>
              </a:spcBef>
              <a:spcAft>
                <a:spcPts val="0"/>
              </a:spcAft>
              <a:buClr>
                <a:schemeClr val="dk1"/>
              </a:buClr>
              <a:buSzPts val="1800"/>
              <a:buChar char="○"/>
            </a:pPr>
            <a:r>
              <a:rPr lang="en" sz="1800"/>
              <a:t>For the IBM 704 mainframe</a:t>
            </a:r>
            <a:endParaRPr/>
          </a:p>
          <a:p>
            <a:pPr indent="-228600" lvl="1" marL="685800" rtl="0" algn="l">
              <a:lnSpc>
                <a:spcPct val="90000"/>
              </a:lnSpc>
              <a:spcBef>
                <a:spcPts val="500"/>
              </a:spcBef>
              <a:spcAft>
                <a:spcPts val="0"/>
              </a:spcAft>
              <a:buClr>
                <a:schemeClr val="dk1"/>
              </a:buClr>
              <a:buSzPts val="1800"/>
              <a:buChar char="○"/>
            </a:pPr>
            <a:r>
              <a:rPr lang="en" sz="1800"/>
              <a:t>Shared routines to the programs</a:t>
            </a:r>
            <a:endParaRPr/>
          </a:p>
          <a:p>
            <a:pPr indent="-228600" lvl="1" marL="685800" rtl="0" algn="l">
              <a:lnSpc>
                <a:spcPct val="90000"/>
              </a:lnSpc>
              <a:spcBef>
                <a:spcPts val="500"/>
              </a:spcBef>
              <a:spcAft>
                <a:spcPts val="1200"/>
              </a:spcAft>
              <a:buClr>
                <a:schemeClr val="dk1"/>
              </a:buClr>
              <a:buSzPts val="1800"/>
              <a:buChar char="○"/>
            </a:pPr>
            <a:r>
              <a:rPr lang="en" sz="1800"/>
              <a:t>Common access to the I/O devices</a:t>
            </a:r>
            <a:endParaRPr/>
          </a:p>
        </p:txBody>
      </p:sp>
      <p:pic>
        <p:nvPicPr>
          <p:cNvPr id="214" name="Google Shape;214;p35"/>
          <p:cNvPicPr preferRelativeResize="0"/>
          <p:nvPr/>
        </p:nvPicPr>
        <p:blipFill rotWithShape="1">
          <a:blip r:embed="rId3">
            <a:alphaModFix/>
          </a:blip>
          <a:srcRect b="0" l="9714" r="24823" t="0"/>
          <a:stretch/>
        </p:blipFill>
        <p:spPr>
          <a:xfrm>
            <a:off x="3479292" y="8"/>
            <a:ext cx="5664706" cy="51434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OS on Mainframes</a:t>
            </a:r>
            <a:endParaRPr/>
          </a:p>
        </p:txBody>
      </p:sp>
      <p:sp>
        <p:nvSpPr>
          <p:cNvPr id="220" name="Google Shape;220;p36"/>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
              <a:t>IBM OS/360 for mid-range and large systems</a:t>
            </a:r>
            <a:endParaRPr/>
          </a:p>
          <a:p>
            <a:pPr indent="-228600" lvl="0" marL="228600" rtl="0" algn="l">
              <a:lnSpc>
                <a:spcPct val="90000"/>
              </a:lnSpc>
              <a:spcBef>
                <a:spcPts val="1000"/>
              </a:spcBef>
              <a:spcAft>
                <a:spcPts val="0"/>
              </a:spcAft>
              <a:buClr>
                <a:schemeClr val="dk1"/>
              </a:buClr>
              <a:buSzPts val="2800"/>
              <a:buChar char="●"/>
            </a:pPr>
            <a:r>
              <a:rPr lang="en"/>
              <a:t>Multics (Multiplexed Information and Computing Service)</a:t>
            </a:r>
            <a:endParaRPr/>
          </a:p>
          <a:p>
            <a:pPr indent="-228600" lvl="1" marL="685800" rtl="0" algn="l">
              <a:lnSpc>
                <a:spcPct val="90000"/>
              </a:lnSpc>
              <a:spcBef>
                <a:spcPts val="500"/>
              </a:spcBef>
              <a:spcAft>
                <a:spcPts val="0"/>
              </a:spcAft>
              <a:buClr>
                <a:schemeClr val="dk1"/>
              </a:buClr>
              <a:buSzPts val="2400"/>
              <a:buChar char="○"/>
            </a:pPr>
            <a:r>
              <a:rPr lang="en"/>
              <a:t>MIT, GE, and Bell labs, 1964</a:t>
            </a:r>
            <a:endParaRPr/>
          </a:p>
          <a:p>
            <a:pPr indent="-228600" lvl="1" marL="685800" rtl="0" algn="l">
              <a:lnSpc>
                <a:spcPct val="90000"/>
              </a:lnSpc>
              <a:spcBef>
                <a:spcPts val="500"/>
              </a:spcBef>
              <a:spcAft>
                <a:spcPts val="1200"/>
              </a:spcAft>
              <a:buClr>
                <a:schemeClr val="dk1"/>
              </a:buClr>
              <a:buSzPts val="2400"/>
              <a:buChar char="○"/>
            </a:pPr>
            <a:r>
              <a:rPr lang="en"/>
              <a:t>First OS provides security and hierarchical file systems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37"/>
          <p:cNvSpPr txBox="1"/>
          <p:nvPr>
            <p:ph type="title"/>
          </p:nvPr>
        </p:nvSpPr>
        <p:spPr>
          <a:xfrm>
            <a:off x="486696" y="471950"/>
            <a:ext cx="2629200" cy="121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The rise of UNIX</a:t>
            </a:r>
            <a:endParaRPr/>
          </a:p>
        </p:txBody>
      </p:sp>
      <p:sp>
        <p:nvSpPr>
          <p:cNvPr id="226" name="Google Shape;226;p37"/>
          <p:cNvSpPr txBox="1"/>
          <p:nvPr>
            <p:ph idx="1" type="body"/>
          </p:nvPr>
        </p:nvSpPr>
        <p:spPr>
          <a:xfrm>
            <a:off x="486698" y="1828800"/>
            <a:ext cx="2629200" cy="2839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1700"/>
              <a:buChar char="●"/>
            </a:pPr>
            <a:r>
              <a:rPr lang="en" sz="1700"/>
              <a:t>AT&amp;T Bell Laboratories, the late 1960s</a:t>
            </a:r>
            <a:endParaRPr/>
          </a:p>
          <a:p>
            <a:pPr indent="-228600" lvl="0" marL="228600" rtl="0" algn="l">
              <a:lnSpc>
                <a:spcPct val="90000"/>
              </a:lnSpc>
              <a:spcBef>
                <a:spcPts val="1000"/>
              </a:spcBef>
              <a:spcAft>
                <a:spcPts val="0"/>
              </a:spcAft>
              <a:buClr>
                <a:schemeClr val="dk1"/>
              </a:buClr>
              <a:buSzPts val="1700"/>
              <a:buChar char="●"/>
            </a:pPr>
            <a:r>
              <a:rPr lang="en" sz="1700"/>
              <a:t>Ken Thompson, Dennis Ritchie</a:t>
            </a:r>
            <a:endParaRPr/>
          </a:p>
          <a:p>
            <a:pPr indent="-228600" lvl="0" marL="228600" rtl="0" algn="l">
              <a:lnSpc>
                <a:spcPct val="90000"/>
              </a:lnSpc>
              <a:spcBef>
                <a:spcPts val="1000"/>
              </a:spcBef>
              <a:spcAft>
                <a:spcPts val="0"/>
              </a:spcAft>
              <a:buClr>
                <a:schemeClr val="dk1"/>
              </a:buClr>
              <a:buSzPts val="1700"/>
              <a:buChar char="●"/>
            </a:pPr>
            <a:r>
              <a:rPr lang="en" sz="1700"/>
              <a:t>UNIX based on Multics, but vastly simplified</a:t>
            </a:r>
            <a:endParaRPr/>
          </a:p>
          <a:p>
            <a:pPr indent="-228600" lvl="0" marL="228600" rtl="0" algn="l">
              <a:lnSpc>
                <a:spcPct val="90000"/>
              </a:lnSpc>
              <a:spcBef>
                <a:spcPts val="1000"/>
              </a:spcBef>
              <a:spcAft>
                <a:spcPts val="1200"/>
              </a:spcAft>
              <a:buClr>
                <a:schemeClr val="dk1"/>
              </a:buClr>
              <a:buSzPts val="1700"/>
              <a:buChar char="●"/>
            </a:pPr>
            <a:r>
              <a:rPr lang="en" sz="1700"/>
              <a:t>Many descendants (see next slide)</a:t>
            </a:r>
            <a:endParaRPr/>
          </a:p>
        </p:txBody>
      </p:sp>
      <p:sp>
        <p:nvSpPr>
          <p:cNvPr id="227" name="Google Shape;227;p37"/>
          <p:cNvSpPr/>
          <p:nvPr/>
        </p:nvSpPr>
        <p:spPr>
          <a:xfrm>
            <a:off x="3479292" y="0"/>
            <a:ext cx="5664600" cy="51435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37"/>
          <p:cNvSpPr/>
          <p:nvPr/>
        </p:nvSpPr>
        <p:spPr>
          <a:xfrm>
            <a:off x="3842766" y="363474"/>
            <a:ext cx="4938000" cy="4304400"/>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9" name="Google Shape;229;p37"/>
          <p:cNvPicPr preferRelativeResize="0"/>
          <p:nvPr/>
        </p:nvPicPr>
        <p:blipFill rotWithShape="1">
          <a:blip r:embed="rId3">
            <a:alphaModFix/>
          </a:blip>
          <a:srcRect b="0" l="0" r="0" t="0"/>
          <a:stretch/>
        </p:blipFill>
        <p:spPr>
          <a:xfrm>
            <a:off x="4206239" y="1496942"/>
            <a:ext cx="3158344" cy="2034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Minicomputers (1980-)</a:t>
            </a:r>
            <a:endParaRPr/>
          </a:p>
        </p:txBody>
      </p:sp>
      <p:sp>
        <p:nvSpPr>
          <p:cNvPr id="235" name="Google Shape;235;p3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
              <a:t>Personal computing</a:t>
            </a:r>
            <a:endParaRPr/>
          </a:p>
          <a:p>
            <a:pPr indent="-228600" lvl="1" marL="685800" rtl="0" algn="l">
              <a:lnSpc>
                <a:spcPct val="90000"/>
              </a:lnSpc>
              <a:spcBef>
                <a:spcPts val="500"/>
              </a:spcBef>
              <a:spcAft>
                <a:spcPts val="0"/>
              </a:spcAft>
              <a:buClr>
                <a:schemeClr val="dk1"/>
              </a:buClr>
              <a:buSzPts val="2400"/>
              <a:buChar char="○"/>
            </a:pPr>
            <a:r>
              <a:rPr lang="en"/>
              <a:t>Computers cheap, so everyone has a PC</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
              <a:t>Limited hardware resources initially</a:t>
            </a:r>
            <a:endParaRPr/>
          </a:p>
          <a:p>
            <a:pPr indent="-228600" lvl="1" marL="685800" rtl="0" algn="l">
              <a:lnSpc>
                <a:spcPct val="90000"/>
              </a:lnSpc>
              <a:spcBef>
                <a:spcPts val="500"/>
              </a:spcBef>
              <a:spcAft>
                <a:spcPts val="0"/>
              </a:spcAft>
              <a:buClr>
                <a:schemeClr val="dk1"/>
              </a:buClr>
              <a:buSzPts val="2400"/>
              <a:buChar char="○"/>
            </a:pPr>
            <a:r>
              <a:rPr lang="en"/>
              <a:t>OS becomes a subroutine library</a:t>
            </a:r>
            <a:endParaRPr/>
          </a:p>
          <a:p>
            <a:pPr indent="-228600" lvl="1" marL="685800" rtl="0" algn="l">
              <a:lnSpc>
                <a:spcPct val="90000"/>
              </a:lnSpc>
              <a:spcBef>
                <a:spcPts val="500"/>
              </a:spcBef>
              <a:spcAft>
                <a:spcPts val="0"/>
              </a:spcAft>
              <a:buClr>
                <a:schemeClr val="dk1"/>
              </a:buClr>
              <a:buSzPts val="2400"/>
              <a:buChar char="○"/>
            </a:pPr>
            <a:r>
              <a:rPr lang="en"/>
              <a:t>One application at a time (MSDOS, CP/M,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
              <a:t>Eventually PCs become powerful</a:t>
            </a:r>
            <a:endParaRPr/>
          </a:p>
          <a:p>
            <a:pPr indent="-228600" lvl="1" marL="685800" rtl="0" algn="l">
              <a:lnSpc>
                <a:spcPct val="90000"/>
              </a:lnSpc>
              <a:spcBef>
                <a:spcPts val="500"/>
              </a:spcBef>
              <a:spcAft>
                <a:spcPts val="1200"/>
              </a:spcAft>
              <a:buClr>
                <a:schemeClr val="dk1"/>
              </a:buClr>
              <a:buSzPts val="2400"/>
              <a:buChar char="○"/>
            </a:pPr>
            <a:r>
              <a:rPr lang="en"/>
              <a:t>OS regains all the complexity of a “big” OS</a:t>
            </a:r>
            <a:endParaRPr/>
          </a:p>
        </p:txBody>
      </p:sp>
      <p:sp>
        <p:nvSpPr>
          <p:cNvPr id="236" name="Google Shape;236;p38"/>
          <p:cNvSpPr txBox="1"/>
          <p:nvPr/>
        </p:nvSpPr>
        <p:spPr>
          <a:xfrm>
            <a:off x="732175" y="4632625"/>
            <a:ext cx="75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https://www.facebook.com/BBCArchive/videos/133157385315377</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The Personal Computer Era</a:t>
            </a:r>
            <a:endParaRPr/>
          </a:p>
        </p:txBody>
      </p:sp>
      <p:sp>
        <p:nvSpPr>
          <p:cNvPr id="242" name="Google Shape;242;p3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
              <a:t>CP/M-80 OS for the 8080 / 8085 / Z-80</a:t>
            </a:r>
            <a:endParaRPr/>
          </a:p>
          <a:p>
            <a:pPr indent="-228600" lvl="0" marL="228600" rtl="0" algn="l">
              <a:lnSpc>
                <a:spcPct val="90000"/>
              </a:lnSpc>
              <a:spcBef>
                <a:spcPts val="1000"/>
              </a:spcBef>
              <a:spcAft>
                <a:spcPts val="0"/>
              </a:spcAft>
              <a:buClr>
                <a:schemeClr val="dk1"/>
              </a:buClr>
              <a:buSzPts val="2800"/>
              <a:buChar char="●"/>
            </a:pPr>
            <a:r>
              <a:rPr lang="en"/>
              <a:t>MSDOS: Microsoft's first OS</a:t>
            </a:r>
            <a:endParaRPr/>
          </a:p>
          <a:p>
            <a:pPr indent="-228600" lvl="0" marL="228600" rtl="0" algn="l">
              <a:lnSpc>
                <a:spcPct val="90000"/>
              </a:lnSpc>
              <a:spcBef>
                <a:spcPts val="1000"/>
              </a:spcBef>
              <a:spcAft>
                <a:spcPts val="1200"/>
              </a:spcAft>
              <a:buClr>
                <a:schemeClr val="dk1"/>
              </a:buClr>
              <a:buSzPts val="2800"/>
              <a:buChar char="●"/>
            </a:pPr>
            <a:r>
              <a:rPr lang="en"/>
              <a:t>New OS feature: graphical user interface</a:t>
            </a:r>
            <a:endParaRPr/>
          </a:p>
        </p:txBody>
      </p:sp>
      <p:pic>
        <p:nvPicPr>
          <p:cNvPr id="243" name="Google Shape;243;p39"/>
          <p:cNvPicPr preferRelativeResize="0"/>
          <p:nvPr/>
        </p:nvPicPr>
        <p:blipFill rotWithShape="1">
          <a:blip r:embed="rId3">
            <a:alphaModFix/>
          </a:blip>
          <a:srcRect b="0" l="0" r="0" t="0"/>
          <a:stretch/>
        </p:blipFill>
        <p:spPr>
          <a:xfrm>
            <a:off x="5920682" y="1226758"/>
            <a:ext cx="2793087" cy="1866739"/>
          </a:xfrm>
          <a:prstGeom prst="rect">
            <a:avLst/>
          </a:prstGeom>
          <a:noFill/>
          <a:ln>
            <a:noFill/>
          </a:ln>
        </p:spPr>
      </p:pic>
      <p:sp>
        <p:nvSpPr>
          <p:cNvPr id="244" name="Google Shape;244;p39"/>
          <p:cNvSpPr txBox="1"/>
          <p:nvPr/>
        </p:nvSpPr>
        <p:spPr>
          <a:xfrm>
            <a:off x="6837125" y="3278749"/>
            <a:ext cx="1404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Windows 3.1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Popular Operating Systems for Personal Computers</a:t>
            </a:r>
            <a:endParaRPr/>
          </a:p>
        </p:txBody>
      </p:sp>
      <p:sp>
        <p:nvSpPr>
          <p:cNvPr id="250" name="Google Shape;250;p4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fontScale="92500" lnSpcReduction="20000"/>
          </a:bodyPr>
          <a:lstStyle/>
          <a:p>
            <a:pPr indent="-215265" lvl="0" marL="228600" rtl="0" algn="l">
              <a:lnSpc>
                <a:spcPct val="80000"/>
              </a:lnSpc>
              <a:spcBef>
                <a:spcPts val="0"/>
              </a:spcBef>
              <a:spcAft>
                <a:spcPts val="0"/>
              </a:spcAft>
              <a:buClr>
                <a:schemeClr val="dk1"/>
              </a:buClr>
              <a:buSzPct val="155555"/>
              <a:buChar char="●"/>
            </a:pPr>
            <a:r>
              <a:rPr lang="en"/>
              <a:t>Microsoft Windows</a:t>
            </a:r>
            <a:endParaRPr/>
          </a:p>
          <a:p>
            <a:pPr indent="-215265" lvl="0" marL="228600" rtl="0" algn="l">
              <a:lnSpc>
                <a:spcPct val="80000"/>
              </a:lnSpc>
              <a:spcBef>
                <a:spcPts val="1000"/>
              </a:spcBef>
              <a:spcAft>
                <a:spcPts val="0"/>
              </a:spcAft>
              <a:buClr>
                <a:schemeClr val="dk1"/>
              </a:buClr>
              <a:buSzPct val="155555"/>
              <a:buChar char="●"/>
            </a:pPr>
            <a:r>
              <a:rPr lang="en"/>
              <a:t>Apple MacOS/OS X</a:t>
            </a:r>
            <a:endParaRPr/>
          </a:p>
          <a:p>
            <a:pPr indent="-215265" lvl="0" marL="228600" rtl="0" algn="l">
              <a:lnSpc>
                <a:spcPct val="80000"/>
              </a:lnSpc>
              <a:spcBef>
                <a:spcPts val="1000"/>
              </a:spcBef>
              <a:spcAft>
                <a:spcPts val="0"/>
              </a:spcAft>
              <a:buClr>
                <a:schemeClr val="dk1"/>
              </a:buClr>
              <a:buSzPct val="155555"/>
              <a:buChar char="●"/>
            </a:pPr>
            <a:r>
              <a:rPr lang="en"/>
              <a:t>UNIX variants</a:t>
            </a:r>
            <a:endParaRPr/>
          </a:p>
          <a:p>
            <a:pPr indent="-217169" lvl="1" marL="685800" rtl="0" algn="l">
              <a:lnSpc>
                <a:spcPct val="80000"/>
              </a:lnSpc>
              <a:spcBef>
                <a:spcPts val="500"/>
              </a:spcBef>
              <a:spcAft>
                <a:spcPts val="0"/>
              </a:spcAft>
              <a:buClr>
                <a:schemeClr val="dk1"/>
              </a:buClr>
              <a:buSzPct val="171428"/>
              <a:buChar char="○"/>
            </a:pPr>
            <a:r>
              <a:rPr lang="en"/>
              <a:t>Systems V</a:t>
            </a:r>
            <a:endParaRPr/>
          </a:p>
          <a:p>
            <a:pPr indent="-217169" lvl="1" marL="685800" rtl="0" algn="l">
              <a:lnSpc>
                <a:spcPct val="80000"/>
              </a:lnSpc>
              <a:spcBef>
                <a:spcPts val="500"/>
              </a:spcBef>
              <a:spcAft>
                <a:spcPts val="0"/>
              </a:spcAft>
              <a:buClr>
                <a:schemeClr val="dk1"/>
              </a:buClr>
              <a:buSzPct val="171428"/>
              <a:buChar char="○"/>
            </a:pPr>
            <a:r>
              <a:rPr lang="en"/>
              <a:t>BSD </a:t>
            </a:r>
            <a:endParaRPr/>
          </a:p>
          <a:p>
            <a:pPr indent="-217169" lvl="1" marL="685800" rtl="0" algn="l">
              <a:lnSpc>
                <a:spcPct val="80000"/>
              </a:lnSpc>
              <a:spcBef>
                <a:spcPts val="500"/>
              </a:spcBef>
              <a:spcAft>
                <a:spcPts val="0"/>
              </a:spcAft>
              <a:buClr>
                <a:schemeClr val="dk1"/>
              </a:buClr>
              <a:buSzPct val="171428"/>
              <a:buChar char="○"/>
            </a:pPr>
            <a:r>
              <a:rPr lang="en"/>
              <a:t>IBM Aix</a:t>
            </a:r>
            <a:endParaRPr/>
          </a:p>
          <a:p>
            <a:pPr indent="-217169" lvl="1" marL="685800" rtl="0" algn="l">
              <a:lnSpc>
                <a:spcPct val="80000"/>
              </a:lnSpc>
              <a:spcBef>
                <a:spcPts val="500"/>
              </a:spcBef>
              <a:spcAft>
                <a:spcPts val="0"/>
              </a:spcAft>
              <a:buClr>
                <a:schemeClr val="dk1"/>
              </a:buClr>
              <a:buSzPct val="171428"/>
              <a:buChar char="○"/>
            </a:pPr>
            <a:r>
              <a:rPr lang="en"/>
              <a:t>Sun Solaris</a:t>
            </a:r>
            <a:endParaRPr/>
          </a:p>
          <a:p>
            <a:pPr indent="-217169" lvl="1" marL="685800" rtl="0" algn="l">
              <a:lnSpc>
                <a:spcPct val="80000"/>
              </a:lnSpc>
              <a:spcBef>
                <a:spcPts val="500"/>
              </a:spcBef>
              <a:spcAft>
                <a:spcPts val="0"/>
              </a:spcAft>
              <a:buClr>
                <a:schemeClr val="dk1"/>
              </a:buClr>
              <a:buSzPct val="171428"/>
              <a:buChar char="○"/>
            </a:pPr>
            <a:r>
              <a:rPr lang="en"/>
              <a:t>...</a:t>
            </a:r>
            <a:endParaRPr/>
          </a:p>
          <a:p>
            <a:pPr indent="-215265" lvl="0" marL="228600" rtl="0" algn="l">
              <a:lnSpc>
                <a:spcPct val="80000"/>
              </a:lnSpc>
              <a:spcBef>
                <a:spcPts val="1000"/>
              </a:spcBef>
              <a:spcAft>
                <a:spcPts val="0"/>
              </a:spcAft>
              <a:buClr>
                <a:schemeClr val="dk1"/>
              </a:buClr>
              <a:buSzPct val="155555"/>
              <a:buChar char="●"/>
            </a:pPr>
            <a:r>
              <a:rPr lang="en"/>
              <a:t>Linux</a:t>
            </a:r>
            <a:endParaRPr/>
          </a:p>
          <a:p>
            <a:pPr indent="-215265" lvl="0" marL="228600" rtl="0" algn="l">
              <a:lnSpc>
                <a:spcPct val="80000"/>
              </a:lnSpc>
              <a:spcBef>
                <a:spcPts val="1000"/>
              </a:spcBef>
              <a:spcAft>
                <a:spcPts val="1200"/>
              </a:spcAft>
              <a:buClr>
                <a:schemeClr val="dk1"/>
              </a:buClr>
              <a:buSzPct val="155555"/>
              <a:buChar char="●"/>
            </a:pPr>
            <a:r>
              <a:rPr lang="en"/>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354075" y="109119"/>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 Evolution of UNIX</a:t>
            </a:r>
            <a:endParaRPr/>
          </a:p>
        </p:txBody>
      </p:sp>
      <p:pic>
        <p:nvPicPr>
          <p:cNvPr id="256" name="Google Shape;256;p41"/>
          <p:cNvPicPr preferRelativeResize="0"/>
          <p:nvPr/>
        </p:nvPicPr>
        <p:blipFill>
          <a:blip r:embed="rId3">
            <a:alphaModFix/>
          </a:blip>
          <a:stretch>
            <a:fillRect/>
          </a:stretch>
        </p:blipFill>
        <p:spPr>
          <a:xfrm>
            <a:off x="1511775" y="761476"/>
            <a:ext cx="6120455" cy="4116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The Mobile Era</a:t>
            </a:r>
            <a:endParaRPr/>
          </a:p>
        </p:txBody>
      </p:sp>
      <p:sp>
        <p:nvSpPr>
          <p:cNvPr id="263" name="Google Shape;263;p42"/>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
              <a:t>Mobile Operating System (MobiOS)</a:t>
            </a:r>
            <a:endParaRPr/>
          </a:p>
          <a:p>
            <a:pPr indent="-228600" lvl="1" marL="685800" rtl="0" algn="l">
              <a:lnSpc>
                <a:spcPct val="90000"/>
              </a:lnSpc>
              <a:spcBef>
                <a:spcPts val="500"/>
              </a:spcBef>
              <a:spcAft>
                <a:spcPts val="0"/>
              </a:spcAft>
              <a:buClr>
                <a:schemeClr val="dk1"/>
              </a:buClr>
              <a:buSzPts val="2400"/>
              <a:buChar char="○"/>
            </a:pPr>
            <a:r>
              <a:rPr lang="en"/>
              <a:t>Laptops, tablets, PDA, handheld, phones</a:t>
            </a:r>
            <a:endParaRPr/>
          </a:p>
          <a:p>
            <a:pPr indent="-228600" lvl="2" marL="1143000" rtl="0" algn="l">
              <a:lnSpc>
                <a:spcPct val="90000"/>
              </a:lnSpc>
              <a:spcBef>
                <a:spcPts val="500"/>
              </a:spcBef>
              <a:spcAft>
                <a:spcPts val="0"/>
              </a:spcAft>
              <a:buClr>
                <a:schemeClr val="dk1"/>
              </a:buClr>
              <a:buSzPts val="2000"/>
              <a:buChar char="■"/>
            </a:pPr>
            <a:r>
              <a:rPr lang="en"/>
              <a:t>Small, portable, inexpensive</a:t>
            </a:r>
            <a:endParaRPr/>
          </a:p>
          <a:p>
            <a:pPr indent="-228600" lvl="0" marL="228600" rtl="0" algn="l">
              <a:lnSpc>
                <a:spcPct val="90000"/>
              </a:lnSpc>
              <a:spcBef>
                <a:spcPts val="1000"/>
              </a:spcBef>
              <a:spcAft>
                <a:spcPts val="0"/>
              </a:spcAft>
              <a:buClr>
                <a:schemeClr val="dk1"/>
              </a:buClr>
              <a:buSzPts val="2800"/>
              <a:buChar char="●"/>
            </a:pPr>
            <a:r>
              <a:rPr lang="en"/>
              <a:t>Examples</a:t>
            </a:r>
            <a:endParaRPr/>
          </a:p>
          <a:p>
            <a:pPr indent="-228600" lvl="1" marL="685800" rtl="0" algn="l">
              <a:lnSpc>
                <a:spcPct val="90000"/>
              </a:lnSpc>
              <a:spcBef>
                <a:spcPts val="500"/>
              </a:spcBef>
              <a:spcAft>
                <a:spcPts val="0"/>
              </a:spcAft>
              <a:buClr>
                <a:schemeClr val="dk1"/>
              </a:buClr>
              <a:buSzPts val="2400"/>
              <a:buChar char="○"/>
            </a:pPr>
            <a:r>
              <a:rPr lang="en"/>
              <a:t>Android</a:t>
            </a:r>
            <a:endParaRPr/>
          </a:p>
          <a:p>
            <a:pPr indent="-228600" lvl="1" marL="685800" rtl="0" algn="l">
              <a:lnSpc>
                <a:spcPct val="90000"/>
              </a:lnSpc>
              <a:spcBef>
                <a:spcPts val="500"/>
              </a:spcBef>
              <a:spcAft>
                <a:spcPts val="0"/>
              </a:spcAft>
              <a:buClr>
                <a:schemeClr val="dk1"/>
              </a:buClr>
              <a:buSzPts val="2400"/>
              <a:buChar char="○"/>
            </a:pPr>
            <a:r>
              <a:rPr lang="en"/>
              <a:t>iOS</a:t>
            </a:r>
            <a:endParaRPr/>
          </a:p>
          <a:p>
            <a:pPr indent="-228600" lvl="1" marL="685800" rtl="0" algn="l">
              <a:lnSpc>
                <a:spcPct val="90000"/>
              </a:lnSpc>
              <a:spcBef>
                <a:spcPts val="500"/>
              </a:spcBef>
              <a:spcAft>
                <a:spcPts val="0"/>
              </a:spcAft>
              <a:buClr>
                <a:schemeClr val="dk1"/>
              </a:buClr>
              <a:buSzPts val="2400"/>
              <a:buChar char="○"/>
            </a:pPr>
            <a:r>
              <a:rPr lang="en"/>
              <a:t>Symbian</a:t>
            </a:r>
            <a:endParaRPr/>
          </a:p>
          <a:p>
            <a:pPr indent="-228600" lvl="1" marL="685800" rtl="0" algn="l">
              <a:lnSpc>
                <a:spcPct val="90000"/>
              </a:lnSpc>
              <a:spcBef>
                <a:spcPts val="500"/>
              </a:spcBef>
              <a:spcAft>
                <a:spcPts val="1200"/>
              </a:spcAft>
              <a:buClr>
                <a:schemeClr val="dk1"/>
              </a:buClr>
              <a:buSzPts val="2400"/>
              <a:buChar char="○"/>
            </a:pPr>
            <a:r>
              <a:rPr lang="en"/>
              <a:t>Windows Phone/Mobile</a:t>
            </a:r>
            <a:endParaRPr/>
          </a:p>
        </p:txBody>
      </p:sp>
      <p:pic>
        <p:nvPicPr>
          <p:cNvPr id="264" name="Google Shape;264;p42"/>
          <p:cNvPicPr preferRelativeResize="0"/>
          <p:nvPr/>
        </p:nvPicPr>
        <p:blipFill rotWithShape="1">
          <a:blip r:embed="rId3">
            <a:alphaModFix/>
          </a:blip>
          <a:srcRect b="0" l="0" r="0" t="0"/>
          <a:stretch/>
        </p:blipFill>
        <p:spPr>
          <a:xfrm>
            <a:off x="5263115" y="2922947"/>
            <a:ext cx="2279687" cy="15942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Other Operating Systems</a:t>
            </a:r>
            <a:endParaRPr/>
          </a:p>
        </p:txBody>
      </p:sp>
      <p:sp>
        <p:nvSpPr>
          <p:cNvPr id="270" name="Google Shape;270;p4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fontScale="70000" lnSpcReduction="20000"/>
          </a:bodyPr>
          <a:lstStyle/>
          <a:p>
            <a:pPr indent="-175260" lvl="0" marL="228600" rtl="0" algn="l">
              <a:lnSpc>
                <a:spcPct val="90000"/>
              </a:lnSpc>
              <a:spcBef>
                <a:spcPts val="0"/>
              </a:spcBef>
              <a:spcAft>
                <a:spcPts val="0"/>
              </a:spcAft>
              <a:buClr>
                <a:schemeClr val="dk1"/>
              </a:buClr>
              <a:buSzPct val="155555"/>
              <a:buChar char="●"/>
            </a:pPr>
            <a:r>
              <a:rPr lang="en"/>
              <a:t>Embedded OS</a:t>
            </a:r>
            <a:endParaRPr/>
          </a:p>
          <a:p>
            <a:pPr indent="-182880" lvl="1" marL="685800" rtl="0" algn="l">
              <a:lnSpc>
                <a:spcPct val="90000"/>
              </a:lnSpc>
              <a:spcBef>
                <a:spcPts val="500"/>
              </a:spcBef>
              <a:spcAft>
                <a:spcPts val="0"/>
              </a:spcAft>
              <a:buClr>
                <a:schemeClr val="dk1"/>
              </a:buClr>
              <a:buSzPct val="171428"/>
              <a:buChar char="○"/>
            </a:pPr>
            <a:r>
              <a:rPr lang="en"/>
              <a:t>No customization</a:t>
            </a:r>
            <a:endParaRPr/>
          </a:p>
          <a:p>
            <a:pPr indent="-175260" lvl="0" marL="228600" rtl="0" algn="l">
              <a:lnSpc>
                <a:spcPct val="90000"/>
              </a:lnSpc>
              <a:spcBef>
                <a:spcPts val="1000"/>
              </a:spcBef>
              <a:spcAft>
                <a:spcPts val="0"/>
              </a:spcAft>
              <a:buClr>
                <a:schemeClr val="dk1"/>
              </a:buClr>
              <a:buSzPct val="155555"/>
              <a:buChar char="●"/>
            </a:pPr>
            <a:r>
              <a:rPr lang="en"/>
              <a:t>Sensor-node OS</a:t>
            </a:r>
            <a:endParaRPr/>
          </a:p>
          <a:p>
            <a:pPr indent="-182880" lvl="1" marL="685800" rtl="0" algn="l">
              <a:lnSpc>
                <a:spcPct val="90000"/>
              </a:lnSpc>
              <a:spcBef>
                <a:spcPts val="500"/>
              </a:spcBef>
              <a:spcAft>
                <a:spcPts val="0"/>
              </a:spcAft>
              <a:buClr>
                <a:schemeClr val="dk1"/>
              </a:buClr>
              <a:buSzPct val="171428"/>
              <a:buChar char="○"/>
            </a:pPr>
            <a:r>
              <a:rPr lang="en"/>
              <a:t>Limited power</a:t>
            </a:r>
            <a:endParaRPr/>
          </a:p>
          <a:p>
            <a:pPr indent="-175260" lvl="0" marL="228600" rtl="0" algn="l">
              <a:lnSpc>
                <a:spcPct val="90000"/>
              </a:lnSpc>
              <a:spcBef>
                <a:spcPts val="1000"/>
              </a:spcBef>
              <a:spcAft>
                <a:spcPts val="0"/>
              </a:spcAft>
              <a:buClr>
                <a:schemeClr val="dk1"/>
              </a:buClr>
              <a:buSzPct val="155555"/>
              <a:buChar char="●"/>
            </a:pPr>
            <a:r>
              <a:rPr lang="en"/>
              <a:t>Real-time OS</a:t>
            </a:r>
            <a:endParaRPr/>
          </a:p>
          <a:p>
            <a:pPr indent="-182880" lvl="1" marL="685800" rtl="0" algn="l">
              <a:lnSpc>
                <a:spcPct val="90000"/>
              </a:lnSpc>
              <a:spcBef>
                <a:spcPts val="500"/>
              </a:spcBef>
              <a:spcAft>
                <a:spcPts val="0"/>
              </a:spcAft>
              <a:buClr>
                <a:schemeClr val="dk1"/>
              </a:buClr>
              <a:buSzPct val="171428"/>
              <a:buChar char="○"/>
            </a:pPr>
            <a:r>
              <a:rPr lang="en"/>
              <a:t>Time as a key parameter</a:t>
            </a:r>
            <a:endParaRPr/>
          </a:p>
          <a:p>
            <a:pPr indent="-190500" lvl="2" marL="1143000" rtl="0" algn="l">
              <a:lnSpc>
                <a:spcPct val="90000"/>
              </a:lnSpc>
              <a:spcBef>
                <a:spcPts val="500"/>
              </a:spcBef>
              <a:spcAft>
                <a:spcPts val="0"/>
              </a:spcAft>
              <a:buClr>
                <a:schemeClr val="dk1"/>
              </a:buClr>
              <a:buSzPct val="142857"/>
              <a:buChar char="■"/>
            </a:pPr>
            <a:r>
              <a:rPr lang="en"/>
              <a:t>Hard real-time</a:t>
            </a:r>
            <a:endParaRPr/>
          </a:p>
          <a:p>
            <a:pPr indent="-190500" lvl="2" marL="1143000" rtl="0" algn="l">
              <a:lnSpc>
                <a:spcPct val="90000"/>
              </a:lnSpc>
              <a:spcBef>
                <a:spcPts val="500"/>
              </a:spcBef>
              <a:spcAft>
                <a:spcPts val="0"/>
              </a:spcAft>
              <a:buClr>
                <a:schemeClr val="dk1"/>
              </a:buClr>
              <a:buSzPct val="142857"/>
              <a:buChar char="■"/>
            </a:pPr>
            <a:r>
              <a:rPr lang="en"/>
              <a:t>Soft real-time</a:t>
            </a:r>
            <a:endParaRPr/>
          </a:p>
          <a:p>
            <a:pPr indent="-175260" lvl="0" marL="228600" rtl="0" algn="l">
              <a:lnSpc>
                <a:spcPct val="90000"/>
              </a:lnSpc>
              <a:spcBef>
                <a:spcPts val="1000"/>
              </a:spcBef>
              <a:spcAft>
                <a:spcPts val="0"/>
              </a:spcAft>
              <a:buClr>
                <a:schemeClr val="dk1"/>
              </a:buClr>
              <a:buSzPct val="155555"/>
              <a:buChar char="●"/>
            </a:pPr>
            <a:r>
              <a:rPr lang="en"/>
              <a:t>Smart card OS</a:t>
            </a:r>
            <a:endParaRPr/>
          </a:p>
          <a:p>
            <a:pPr indent="-182880" lvl="1" marL="685800" rtl="0" algn="l">
              <a:lnSpc>
                <a:spcPct val="90000"/>
              </a:lnSpc>
              <a:spcBef>
                <a:spcPts val="500"/>
              </a:spcBef>
              <a:spcAft>
                <a:spcPts val="0"/>
              </a:spcAft>
              <a:buClr>
                <a:schemeClr val="dk1"/>
              </a:buClr>
              <a:buSzPct val="171428"/>
              <a:buChar char="○"/>
            </a:pPr>
            <a:r>
              <a:rPr lang="en"/>
              <a:t>Very limited capabilities</a:t>
            </a:r>
            <a:endParaRPr/>
          </a:p>
          <a:p>
            <a:pPr indent="-50800" lvl="0" marL="228600" rtl="0" algn="l">
              <a:lnSpc>
                <a:spcPct val="90000"/>
              </a:lnSpc>
              <a:spcBef>
                <a:spcPts val="1000"/>
              </a:spcBef>
              <a:spcAft>
                <a:spcPts val="0"/>
              </a:spcAft>
              <a:buClr>
                <a:schemeClr val="dk1"/>
              </a:buClr>
              <a:buSzPct val="155555"/>
              <a:buNone/>
            </a:pPr>
            <a:r>
              <a:t/>
            </a:r>
            <a:endParaRPr/>
          </a:p>
          <a:p>
            <a:pPr indent="-50800" lvl="0" marL="228600" rtl="0" algn="l">
              <a:lnSpc>
                <a:spcPct val="90000"/>
              </a:lnSpc>
              <a:spcBef>
                <a:spcPts val="1000"/>
              </a:spcBef>
              <a:spcAft>
                <a:spcPts val="1200"/>
              </a:spcAft>
              <a:buClr>
                <a:schemeClr val="dk1"/>
              </a:buClr>
              <a:buSzPct val="155555"/>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
              <a:t>Why it is Important to Study Operating Systems Today?</a:t>
            </a:r>
            <a:endParaRPr/>
          </a:p>
        </p:txBody>
      </p:sp>
      <p:sp>
        <p:nvSpPr>
          <p:cNvPr id="277" name="Google Shape;277;p44"/>
          <p:cNvSpPr txBox="1"/>
          <p:nvPr>
            <p:ph idx="1" type="body"/>
          </p:nvPr>
        </p:nvSpPr>
        <p:spPr>
          <a:xfrm>
            <a:off x="628650" y="1369219"/>
            <a:ext cx="6569700" cy="32634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80000"/>
              </a:lnSpc>
              <a:spcBef>
                <a:spcPts val="0"/>
              </a:spcBef>
              <a:spcAft>
                <a:spcPts val="0"/>
              </a:spcAft>
              <a:buClr>
                <a:schemeClr val="dk1"/>
              </a:buClr>
              <a:buSzPts val="2800"/>
              <a:buChar char="●"/>
            </a:pPr>
            <a:r>
              <a:rPr lang="en"/>
              <a:t>Renew interest in OS from major IT Companies</a:t>
            </a:r>
            <a:endParaRPr/>
          </a:p>
          <a:p>
            <a:pPr indent="-76200" lvl="1" marL="685800" rtl="0" algn="l">
              <a:lnSpc>
                <a:spcPct val="80000"/>
              </a:lnSpc>
              <a:spcBef>
                <a:spcPts val="500"/>
              </a:spcBef>
              <a:spcAft>
                <a:spcPts val="0"/>
              </a:spcAft>
              <a:buClr>
                <a:schemeClr val="dk1"/>
              </a:buClr>
              <a:buSzPts val="2400"/>
              <a:buNone/>
            </a:pPr>
            <a:r>
              <a:t/>
            </a:r>
            <a:endParaRPr/>
          </a:p>
          <a:p>
            <a:pPr indent="-228600" lvl="1" marL="685800" rtl="0" algn="l">
              <a:lnSpc>
                <a:spcPct val="80000"/>
              </a:lnSpc>
              <a:spcBef>
                <a:spcPts val="500"/>
              </a:spcBef>
              <a:spcAft>
                <a:spcPts val="0"/>
              </a:spcAft>
              <a:buClr>
                <a:schemeClr val="dk1"/>
              </a:buClr>
              <a:buSzPts val="2400"/>
              <a:buChar char="○"/>
            </a:pPr>
            <a:r>
              <a:rPr lang="en"/>
              <a:t>The rise of unikernels appliances (Cloud)</a:t>
            </a:r>
            <a:endParaRPr/>
          </a:p>
          <a:p>
            <a:pPr indent="0" lvl="0" marL="0" rtl="0" algn="l">
              <a:lnSpc>
                <a:spcPct val="80000"/>
              </a:lnSpc>
              <a:spcBef>
                <a:spcPts val="1000"/>
              </a:spcBef>
              <a:spcAft>
                <a:spcPts val="0"/>
              </a:spcAft>
              <a:buClr>
                <a:schemeClr val="dk1"/>
              </a:buClr>
              <a:buSzPts val="2800"/>
              <a:buNone/>
            </a:pPr>
            <a:r>
              <a:rPr lang="en"/>
              <a:t>	</a:t>
            </a:r>
            <a:endParaRPr/>
          </a:p>
          <a:p>
            <a:pPr indent="-228600" lvl="1" marL="685800" rtl="0" algn="l">
              <a:lnSpc>
                <a:spcPct val="80000"/>
              </a:lnSpc>
              <a:spcBef>
                <a:spcPts val="500"/>
              </a:spcBef>
              <a:spcAft>
                <a:spcPts val="0"/>
              </a:spcAft>
              <a:buClr>
                <a:schemeClr val="dk1"/>
              </a:buClr>
              <a:buSzPts val="2400"/>
              <a:buChar char="○"/>
            </a:pPr>
            <a:r>
              <a:rPr lang="en"/>
              <a:t>In 2016 Google released Fucsia </a:t>
            </a:r>
            <a:endParaRPr/>
          </a:p>
          <a:p>
            <a:pPr indent="-76200" lvl="1" marL="685800" rtl="0" algn="l">
              <a:lnSpc>
                <a:spcPct val="80000"/>
              </a:lnSpc>
              <a:spcBef>
                <a:spcPts val="500"/>
              </a:spcBef>
              <a:spcAft>
                <a:spcPts val="0"/>
              </a:spcAft>
              <a:buClr>
                <a:schemeClr val="dk1"/>
              </a:buClr>
              <a:buSzPts val="2400"/>
              <a:buNone/>
            </a:pPr>
            <a:r>
              <a:t/>
            </a:r>
            <a:endParaRPr/>
          </a:p>
          <a:p>
            <a:pPr indent="-228600" lvl="1" marL="685800" rtl="0" algn="l">
              <a:lnSpc>
                <a:spcPct val="80000"/>
              </a:lnSpc>
              <a:spcBef>
                <a:spcPts val="500"/>
              </a:spcBef>
              <a:spcAft>
                <a:spcPts val="0"/>
              </a:spcAft>
              <a:buClr>
                <a:schemeClr val="dk1"/>
              </a:buClr>
              <a:buSzPts val="2400"/>
              <a:buChar char="○"/>
            </a:pPr>
            <a:r>
              <a:rPr lang="en"/>
              <a:t>In 2017 Amazon took stewardship of FreeRTOS</a:t>
            </a:r>
            <a:endParaRPr/>
          </a:p>
          <a:p>
            <a:pPr indent="-76200" lvl="1" marL="685800" rtl="0" algn="l">
              <a:lnSpc>
                <a:spcPct val="80000"/>
              </a:lnSpc>
              <a:spcBef>
                <a:spcPts val="500"/>
              </a:spcBef>
              <a:spcAft>
                <a:spcPts val="0"/>
              </a:spcAft>
              <a:buClr>
                <a:schemeClr val="dk1"/>
              </a:buClr>
              <a:buSzPts val="2400"/>
              <a:buNone/>
            </a:pPr>
            <a:r>
              <a:t/>
            </a:r>
            <a:endParaRPr/>
          </a:p>
          <a:p>
            <a:pPr indent="-228600" lvl="1" marL="685800" rtl="0" algn="l">
              <a:lnSpc>
                <a:spcPct val="80000"/>
              </a:lnSpc>
              <a:spcBef>
                <a:spcPts val="500"/>
              </a:spcBef>
              <a:spcAft>
                <a:spcPts val="0"/>
              </a:spcAft>
              <a:buClr>
                <a:schemeClr val="dk1"/>
              </a:buClr>
              <a:buSzPts val="2400"/>
              <a:buChar char="○"/>
            </a:pPr>
            <a:r>
              <a:rPr lang="en"/>
              <a:t>…</a:t>
            </a:r>
            <a:endParaRPr/>
          </a:p>
          <a:p>
            <a:pPr indent="-50800" lvl="0" marL="228600" rtl="0" algn="l">
              <a:lnSpc>
                <a:spcPct val="80000"/>
              </a:lnSpc>
              <a:spcBef>
                <a:spcPts val="1000"/>
              </a:spcBef>
              <a:spcAft>
                <a:spcPts val="0"/>
              </a:spcAft>
              <a:buClr>
                <a:schemeClr val="dk1"/>
              </a:buClr>
              <a:buSzPts val="2800"/>
              <a:buNone/>
            </a:pPr>
            <a:r>
              <a:t/>
            </a:r>
            <a:endParaRPr/>
          </a:p>
          <a:p>
            <a:pPr indent="-50800" lvl="0" marL="228600" rtl="0" algn="l">
              <a:lnSpc>
                <a:spcPct val="80000"/>
              </a:lnSpc>
              <a:spcBef>
                <a:spcPts val="1000"/>
              </a:spcBef>
              <a:spcAft>
                <a:spcPts val="1200"/>
              </a:spcAft>
              <a:buClr>
                <a:schemeClr val="dk1"/>
              </a:buClr>
              <a:buSzPts val="2800"/>
              <a:buNone/>
            </a:pPr>
            <a:r>
              <a:t/>
            </a:r>
            <a:endParaRPr/>
          </a:p>
        </p:txBody>
      </p:sp>
      <p:pic>
        <p:nvPicPr>
          <p:cNvPr id="278" name="Google Shape;278;p44"/>
          <p:cNvPicPr preferRelativeResize="0"/>
          <p:nvPr/>
        </p:nvPicPr>
        <p:blipFill rotWithShape="1">
          <a:blip r:embed="rId3">
            <a:alphaModFix/>
          </a:blip>
          <a:srcRect b="0" l="0" r="0" t="0"/>
          <a:stretch/>
        </p:blipFill>
        <p:spPr>
          <a:xfrm>
            <a:off x="6816061" y="2672537"/>
            <a:ext cx="1133474" cy="1133474"/>
          </a:xfrm>
          <a:prstGeom prst="rect">
            <a:avLst/>
          </a:prstGeom>
          <a:noFill/>
          <a:ln>
            <a:noFill/>
          </a:ln>
        </p:spPr>
      </p:pic>
      <p:pic>
        <p:nvPicPr>
          <p:cNvPr id="279" name="Google Shape;279;p44"/>
          <p:cNvPicPr preferRelativeResize="0"/>
          <p:nvPr/>
        </p:nvPicPr>
        <p:blipFill rotWithShape="1">
          <a:blip r:embed="rId4">
            <a:alphaModFix/>
          </a:blip>
          <a:srcRect b="0" l="0" r="0" t="0"/>
          <a:stretch/>
        </p:blipFill>
        <p:spPr>
          <a:xfrm>
            <a:off x="6628072" y="3912016"/>
            <a:ext cx="1415458" cy="551789"/>
          </a:xfrm>
          <a:prstGeom prst="rect">
            <a:avLst/>
          </a:prstGeom>
          <a:noFill/>
          <a:ln>
            <a:noFill/>
          </a:ln>
        </p:spPr>
      </p:pic>
      <p:pic>
        <p:nvPicPr>
          <p:cNvPr id="280" name="Google Shape;280;p44"/>
          <p:cNvPicPr preferRelativeResize="0"/>
          <p:nvPr/>
        </p:nvPicPr>
        <p:blipFill rotWithShape="1">
          <a:blip r:embed="rId5">
            <a:alphaModFix/>
          </a:blip>
          <a:srcRect b="10166" l="0" r="0" t="12934"/>
          <a:stretch/>
        </p:blipFill>
        <p:spPr>
          <a:xfrm>
            <a:off x="6957681" y="1509334"/>
            <a:ext cx="1228061" cy="10624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Different types of Computers (1)</a:t>
            </a:r>
            <a:endParaRPr/>
          </a:p>
        </p:txBody>
      </p:sp>
      <p:sp>
        <p:nvSpPr>
          <p:cNvPr id="142" name="Google Shape;142;p2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
              <a:t>Mainframes</a:t>
            </a:r>
            <a:endParaRPr/>
          </a:p>
          <a:p>
            <a:pPr indent="-228600" lvl="0" marL="228600" rtl="0" algn="l">
              <a:lnSpc>
                <a:spcPct val="90000"/>
              </a:lnSpc>
              <a:spcBef>
                <a:spcPts val="1000"/>
              </a:spcBef>
              <a:spcAft>
                <a:spcPts val="0"/>
              </a:spcAft>
              <a:buClr>
                <a:schemeClr val="dk1"/>
              </a:buClr>
              <a:buSzPts val="2800"/>
              <a:buChar char="●"/>
            </a:pPr>
            <a:r>
              <a:rPr lang="en"/>
              <a:t>Servers</a:t>
            </a:r>
            <a:endParaRPr/>
          </a:p>
          <a:p>
            <a:pPr indent="-228600" lvl="0" marL="228600" rtl="0" algn="l">
              <a:lnSpc>
                <a:spcPct val="90000"/>
              </a:lnSpc>
              <a:spcBef>
                <a:spcPts val="1000"/>
              </a:spcBef>
              <a:spcAft>
                <a:spcPts val="0"/>
              </a:spcAft>
              <a:buClr>
                <a:schemeClr val="dk1"/>
              </a:buClr>
              <a:buSzPts val="2800"/>
              <a:buChar char="●"/>
            </a:pPr>
            <a:r>
              <a:rPr lang="en"/>
              <a:t>Workstation/desktop</a:t>
            </a:r>
            <a:endParaRPr/>
          </a:p>
          <a:p>
            <a:pPr indent="-228600" lvl="0" marL="228600" rtl="0" algn="l">
              <a:lnSpc>
                <a:spcPct val="90000"/>
              </a:lnSpc>
              <a:spcBef>
                <a:spcPts val="1000"/>
              </a:spcBef>
              <a:spcAft>
                <a:spcPts val="1200"/>
              </a:spcAft>
              <a:buClr>
                <a:schemeClr val="dk1"/>
              </a:buClr>
              <a:buSzPts val="2800"/>
              <a:buChar char="●"/>
            </a:pPr>
            <a:r>
              <a:rPr lang="en"/>
              <a:t>…</a:t>
            </a:r>
            <a:endParaRPr/>
          </a:p>
        </p:txBody>
      </p:sp>
      <p:grpSp>
        <p:nvGrpSpPr>
          <p:cNvPr id="143" name="Google Shape;143;p27"/>
          <p:cNvGrpSpPr/>
          <p:nvPr/>
        </p:nvGrpSpPr>
        <p:grpSpPr>
          <a:xfrm>
            <a:off x="4389009" y="1128407"/>
            <a:ext cx="2920376" cy="1719959"/>
            <a:chOff x="1050385" y="-2099894"/>
            <a:chExt cx="3893834" cy="2293278"/>
          </a:xfrm>
        </p:grpSpPr>
        <p:pic>
          <p:nvPicPr>
            <p:cNvPr id="144" name="Google Shape;144;p27"/>
            <p:cNvPicPr preferRelativeResize="0"/>
            <p:nvPr/>
          </p:nvPicPr>
          <p:blipFill rotWithShape="1">
            <a:blip r:embed="rId3">
              <a:alphaModFix/>
            </a:blip>
            <a:srcRect b="0" l="0" r="0" t="0"/>
            <a:stretch/>
          </p:blipFill>
          <p:spPr>
            <a:xfrm>
              <a:off x="1050385" y="-2056321"/>
              <a:ext cx="1834622" cy="2249705"/>
            </a:xfrm>
            <a:prstGeom prst="rect">
              <a:avLst/>
            </a:prstGeom>
            <a:noFill/>
            <a:ln>
              <a:noFill/>
            </a:ln>
          </p:spPr>
        </p:pic>
        <p:pic>
          <p:nvPicPr>
            <p:cNvPr id="145" name="Google Shape;145;p27"/>
            <p:cNvPicPr preferRelativeResize="0"/>
            <p:nvPr/>
          </p:nvPicPr>
          <p:blipFill rotWithShape="1">
            <a:blip r:embed="rId4">
              <a:alphaModFix/>
            </a:blip>
            <a:srcRect b="0" l="0" r="0" t="0"/>
            <a:stretch/>
          </p:blipFill>
          <p:spPr>
            <a:xfrm>
              <a:off x="3109597" y="-2099894"/>
              <a:ext cx="1834622" cy="2293277"/>
            </a:xfrm>
            <a:prstGeom prst="rect">
              <a:avLst/>
            </a:prstGeom>
            <a:noFill/>
            <a:ln>
              <a:noFill/>
            </a:ln>
          </p:spPr>
        </p:pic>
      </p:grpSp>
      <p:pic>
        <p:nvPicPr>
          <p:cNvPr descr="640px-Supermicro_SBI-7228R-T2X_blade_server" id="146" name="Google Shape;146;p27"/>
          <p:cNvPicPr preferRelativeResize="0"/>
          <p:nvPr/>
        </p:nvPicPr>
        <p:blipFill rotWithShape="1">
          <a:blip r:embed="rId5">
            <a:alphaModFix/>
          </a:blip>
          <a:srcRect b="0" l="0" r="0" t="0"/>
          <a:stretch/>
        </p:blipFill>
        <p:spPr>
          <a:xfrm>
            <a:off x="2115879" y="3024844"/>
            <a:ext cx="2804819" cy="1709080"/>
          </a:xfrm>
          <a:prstGeom prst="rect">
            <a:avLst/>
          </a:prstGeom>
          <a:noFill/>
          <a:ln>
            <a:noFill/>
          </a:ln>
        </p:spPr>
      </p:pic>
      <p:pic>
        <p:nvPicPr>
          <p:cNvPr id="147" name="Google Shape;147;p27"/>
          <p:cNvPicPr preferRelativeResize="0"/>
          <p:nvPr/>
        </p:nvPicPr>
        <p:blipFill rotWithShape="1">
          <a:blip r:embed="rId6">
            <a:alphaModFix/>
          </a:blip>
          <a:srcRect b="0" l="0" r="0" t="0"/>
          <a:stretch/>
        </p:blipFill>
        <p:spPr>
          <a:xfrm>
            <a:off x="6223631" y="3000125"/>
            <a:ext cx="1682097" cy="18695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628650" y="273844"/>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TODOs </a:t>
            </a:r>
            <a:r>
              <a:rPr lang="en">
                <a:solidFill>
                  <a:srgbClr val="FF0000"/>
                </a:solidFill>
              </a:rPr>
              <a:t>Before</a:t>
            </a:r>
            <a:r>
              <a:rPr lang="en"/>
              <a:t> Next lecture</a:t>
            </a:r>
            <a:endParaRPr/>
          </a:p>
        </p:txBody>
      </p:sp>
      <p:sp>
        <p:nvSpPr>
          <p:cNvPr id="287" name="Google Shape;287;p45"/>
          <p:cNvSpPr txBox="1"/>
          <p:nvPr>
            <p:ph idx="1" type="body"/>
          </p:nvPr>
        </p:nvSpPr>
        <p:spPr>
          <a:xfrm>
            <a:off x="628650" y="1369219"/>
            <a:ext cx="7886700" cy="32634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
              <a:t>Study zyBook chapter 1.3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Complete relevant zyBook activity</a:t>
            </a:r>
            <a:endParaRPr/>
          </a:p>
          <a:p>
            <a:pPr indent="-342900" lvl="1" marL="914400" rtl="0" algn="l">
              <a:spcBef>
                <a:spcPts val="0"/>
              </a:spcBef>
              <a:spcAft>
                <a:spcPts val="0"/>
              </a:spcAft>
              <a:buSzPts val="1800"/>
              <a:buChar char="○"/>
            </a:pPr>
            <a:r>
              <a:rPr lang="en"/>
              <a:t>zyBook assignment “2-Introduction part2”</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Different types of Computers (2)</a:t>
            </a:r>
            <a:endParaRPr/>
          </a:p>
        </p:txBody>
      </p:sp>
      <p:sp>
        <p:nvSpPr>
          <p:cNvPr id="153" name="Google Shape;153;p2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
              <a:t>…</a:t>
            </a:r>
            <a:endParaRPr/>
          </a:p>
          <a:p>
            <a:pPr indent="-228600" lvl="0" marL="228600" rtl="0" algn="l">
              <a:lnSpc>
                <a:spcPct val="90000"/>
              </a:lnSpc>
              <a:spcBef>
                <a:spcPts val="1000"/>
              </a:spcBef>
              <a:spcAft>
                <a:spcPts val="0"/>
              </a:spcAft>
              <a:buClr>
                <a:schemeClr val="dk1"/>
              </a:buClr>
              <a:buSzPts val="2800"/>
              <a:buChar char="●"/>
            </a:pPr>
            <a:r>
              <a:rPr lang="en"/>
              <a:t>Laptop</a:t>
            </a:r>
            <a:endParaRPr/>
          </a:p>
          <a:p>
            <a:pPr indent="-228600" lvl="0" marL="228600" rtl="0" algn="l">
              <a:lnSpc>
                <a:spcPct val="90000"/>
              </a:lnSpc>
              <a:spcBef>
                <a:spcPts val="1000"/>
              </a:spcBef>
              <a:spcAft>
                <a:spcPts val="0"/>
              </a:spcAft>
              <a:buClr>
                <a:schemeClr val="dk1"/>
              </a:buClr>
              <a:buSzPts val="2800"/>
              <a:buChar char="●"/>
            </a:pPr>
            <a:r>
              <a:rPr lang="en"/>
              <a:t>Tablet</a:t>
            </a:r>
            <a:endParaRPr/>
          </a:p>
          <a:p>
            <a:pPr indent="-228600" lvl="0" marL="228600" rtl="0" algn="l">
              <a:lnSpc>
                <a:spcPct val="90000"/>
              </a:lnSpc>
              <a:spcBef>
                <a:spcPts val="1000"/>
              </a:spcBef>
              <a:spcAft>
                <a:spcPts val="0"/>
              </a:spcAft>
              <a:buClr>
                <a:schemeClr val="dk1"/>
              </a:buClr>
              <a:buSzPts val="2800"/>
              <a:buChar char="●"/>
            </a:pPr>
            <a:r>
              <a:rPr lang="en"/>
              <a:t>Smartphone</a:t>
            </a:r>
            <a:endParaRPr/>
          </a:p>
          <a:p>
            <a:pPr indent="-228600" lvl="0" marL="228600" rtl="0" algn="l">
              <a:lnSpc>
                <a:spcPct val="90000"/>
              </a:lnSpc>
              <a:spcBef>
                <a:spcPts val="1000"/>
              </a:spcBef>
              <a:spcAft>
                <a:spcPts val="1200"/>
              </a:spcAft>
              <a:buClr>
                <a:schemeClr val="dk1"/>
              </a:buClr>
              <a:buSzPts val="2800"/>
              <a:buChar char="●"/>
            </a:pPr>
            <a:r>
              <a:rPr lang="en"/>
              <a:t>Embedded</a:t>
            </a:r>
            <a:endParaRPr/>
          </a:p>
        </p:txBody>
      </p:sp>
      <p:pic>
        <p:nvPicPr>
          <p:cNvPr id="154" name="Google Shape;154;p28"/>
          <p:cNvPicPr preferRelativeResize="0"/>
          <p:nvPr/>
        </p:nvPicPr>
        <p:blipFill rotWithShape="1">
          <a:blip r:embed="rId3">
            <a:alphaModFix/>
          </a:blip>
          <a:srcRect b="0" l="0" r="0" t="0"/>
          <a:stretch/>
        </p:blipFill>
        <p:spPr>
          <a:xfrm>
            <a:off x="2885007" y="1100096"/>
            <a:ext cx="1857262" cy="1392947"/>
          </a:xfrm>
          <a:prstGeom prst="rect">
            <a:avLst/>
          </a:prstGeom>
          <a:noFill/>
          <a:ln>
            <a:noFill/>
          </a:ln>
        </p:spPr>
      </p:pic>
      <p:pic>
        <p:nvPicPr>
          <p:cNvPr id="155" name="Google Shape;155;p28"/>
          <p:cNvPicPr preferRelativeResize="0"/>
          <p:nvPr/>
        </p:nvPicPr>
        <p:blipFill rotWithShape="1">
          <a:blip r:embed="rId4">
            <a:alphaModFix/>
          </a:blip>
          <a:srcRect b="12816" l="10193" r="0" t="0"/>
          <a:stretch/>
        </p:blipFill>
        <p:spPr>
          <a:xfrm>
            <a:off x="5412750" y="1685195"/>
            <a:ext cx="3516606" cy="1908675"/>
          </a:xfrm>
          <a:prstGeom prst="rect">
            <a:avLst/>
          </a:prstGeom>
          <a:noFill/>
          <a:ln>
            <a:noFill/>
          </a:ln>
        </p:spPr>
      </p:pic>
      <p:pic>
        <p:nvPicPr>
          <p:cNvPr id="156" name="Google Shape;156;p28"/>
          <p:cNvPicPr preferRelativeResize="0"/>
          <p:nvPr/>
        </p:nvPicPr>
        <p:blipFill rotWithShape="1">
          <a:blip r:embed="rId5">
            <a:alphaModFix/>
          </a:blip>
          <a:srcRect b="0" l="30239" r="29892" t="0"/>
          <a:stretch/>
        </p:blipFill>
        <p:spPr>
          <a:xfrm>
            <a:off x="3831562" y="2774706"/>
            <a:ext cx="740438" cy="1392948"/>
          </a:xfrm>
          <a:prstGeom prst="rect">
            <a:avLst/>
          </a:prstGeom>
          <a:noFill/>
          <a:ln>
            <a:noFill/>
          </a:ln>
        </p:spPr>
      </p:pic>
      <p:pic>
        <p:nvPicPr>
          <p:cNvPr id="157" name="Google Shape;157;p28"/>
          <p:cNvPicPr preferRelativeResize="0"/>
          <p:nvPr/>
        </p:nvPicPr>
        <p:blipFill rotWithShape="1">
          <a:blip r:embed="rId6">
            <a:alphaModFix/>
          </a:blip>
          <a:srcRect b="0" l="0" r="0" t="0"/>
          <a:stretch/>
        </p:blipFill>
        <p:spPr>
          <a:xfrm>
            <a:off x="4708454" y="3550260"/>
            <a:ext cx="2191785" cy="14996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History of Operating Systems</a:t>
            </a:r>
            <a:endParaRPr/>
          </a:p>
        </p:txBody>
      </p:sp>
      <p:sp>
        <p:nvSpPr>
          <p:cNvPr id="163" name="Google Shape;163;p2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
              <a:t>1945-1955 Vacuum Tubes</a:t>
            </a:r>
            <a:endParaRPr/>
          </a:p>
          <a:p>
            <a:pPr indent="-228600" lvl="0" marL="228600" rtl="0" algn="l">
              <a:lnSpc>
                <a:spcPct val="90000"/>
              </a:lnSpc>
              <a:spcBef>
                <a:spcPts val="1000"/>
              </a:spcBef>
              <a:spcAft>
                <a:spcPts val="0"/>
              </a:spcAft>
              <a:buClr>
                <a:schemeClr val="dk1"/>
              </a:buClr>
              <a:buSzPts val="2800"/>
              <a:buChar char="●"/>
            </a:pPr>
            <a:r>
              <a:rPr lang="en"/>
              <a:t>1955-1965 Transistors and Batch Systems</a:t>
            </a:r>
            <a:endParaRPr/>
          </a:p>
          <a:p>
            <a:pPr indent="-228600" lvl="0" marL="228600" rtl="0" algn="l">
              <a:lnSpc>
                <a:spcPct val="90000"/>
              </a:lnSpc>
              <a:spcBef>
                <a:spcPts val="1000"/>
              </a:spcBef>
              <a:spcAft>
                <a:spcPts val="0"/>
              </a:spcAft>
              <a:buClr>
                <a:schemeClr val="dk1"/>
              </a:buClr>
              <a:buSzPts val="2800"/>
              <a:buChar char="●"/>
            </a:pPr>
            <a:r>
              <a:rPr lang="en"/>
              <a:t>1967-1980 ICs and Multiprogramming</a:t>
            </a:r>
            <a:endParaRPr/>
          </a:p>
          <a:p>
            <a:pPr indent="-228600" lvl="0" marL="228600" rtl="0" algn="l">
              <a:lnSpc>
                <a:spcPct val="90000"/>
              </a:lnSpc>
              <a:spcBef>
                <a:spcPts val="1000"/>
              </a:spcBef>
              <a:spcAft>
                <a:spcPts val="0"/>
              </a:spcAft>
              <a:buClr>
                <a:schemeClr val="dk1"/>
              </a:buClr>
              <a:buSzPts val="2800"/>
              <a:buChar char="●"/>
            </a:pPr>
            <a:r>
              <a:rPr lang="en"/>
              <a:t>1980-1990 Personal Computers</a:t>
            </a:r>
            <a:endParaRPr/>
          </a:p>
          <a:p>
            <a:pPr indent="-228600" lvl="0" marL="228600" rtl="0" algn="l">
              <a:lnSpc>
                <a:spcPct val="90000"/>
              </a:lnSpc>
              <a:spcBef>
                <a:spcPts val="1000"/>
              </a:spcBef>
              <a:spcAft>
                <a:spcPts val="1200"/>
              </a:spcAft>
              <a:buClr>
                <a:schemeClr val="dk1"/>
              </a:buClr>
              <a:buSzPts val="2800"/>
              <a:buChar char="●"/>
            </a:pPr>
            <a:r>
              <a:rPr lang="en"/>
              <a:t>1990-present Mobile Computers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OS History: Before OSes</a:t>
            </a:r>
            <a:endParaRPr/>
          </a:p>
        </p:txBody>
      </p:sp>
      <p:sp>
        <p:nvSpPr>
          <p:cNvPr id="170" name="Google Shape;170;p3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1200"/>
              </a:spcAft>
              <a:buClr>
                <a:schemeClr val="dk1"/>
              </a:buClr>
              <a:buSzPts val="2800"/>
              <a:buNone/>
            </a:pPr>
            <a:r>
              <a:t/>
            </a:r>
            <a:endParaRPr/>
          </a:p>
        </p:txBody>
      </p:sp>
      <p:pic>
        <p:nvPicPr>
          <p:cNvPr id="171" name="Google Shape;171;p30"/>
          <p:cNvPicPr preferRelativeResize="0"/>
          <p:nvPr/>
        </p:nvPicPr>
        <p:blipFill rotWithShape="1">
          <a:blip r:embed="rId3">
            <a:alphaModFix/>
          </a:blip>
          <a:srcRect b="0" l="0" r="0" t="0"/>
          <a:stretch/>
        </p:blipFill>
        <p:spPr>
          <a:xfrm>
            <a:off x="2107187" y="1369218"/>
            <a:ext cx="3697220" cy="2685050"/>
          </a:xfrm>
          <a:prstGeom prst="rect">
            <a:avLst/>
          </a:prstGeom>
          <a:noFill/>
          <a:ln>
            <a:noFill/>
          </a:ln>
        </p:spPr>
      </p:pic>
      <p:sp>
        <p:nvSpPr>
          <p:cNvPr id="172" name="Google Shape;172;p30"/>
          <p:cNvSpPr txBox="1"/>
          <p:nvPr/>
        </p:nvSpPr>
        <p:spPr>
          <a:xfrm>
            <a:off x="3903932" y="4155471"/>
            <a:ext cx="13362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ENIAC, 1943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ENIAC (More)</a:t>
            </a:r>
            <a:endParaRPr/>
          </a:p>
        </p:txBody>
      </p:sp>
      <p:sp>
        <p:nvSpPr>
          <p:cNvPr id="179" name="Google Shape;179;p3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1200"/>
              </a:spcAft>
              <a:buClr>
                <a:schemeClr val="dk1"/>
              </a:buClr>
              <a:buSzPts val="2800"/>
              <a:buNone/>
            </a:pPr>
            <a:r>
              <a:t/>
            </a:r>
            <a:endParaRPr/>
          </a:p>
        </p:txBody>
      </p:sp>
      <p:pic>
        <p:nvPicPr>
          <p:cNvPr id="180" name="Google Shape;180;p31"/>
          <p:cNvPicPr preferRelativeResize="0"/>
          <p:nvPr/>
        </p:nvPicPr>
        <p:blipFill rotWithShape="1">
          <a:blip r:embed="rId3">
            <a:alphaModFix/>
          </a:blip>
          <a:srcRect b="0" l="0" r="0" t="0"/>
          <a:stretch/>
        </p:blipFill>
        <p:spPr>
          <a:xfrm>
            <a:off x="2230654" y="1369219"/>
            <a:ext cx="3512019" cy="2817315"/>
          </a:xfrm>
          <a:prstGeom prst="rect">
            <a:avLst/>
          </a:prstGeom>
          <a:noFill/>
          <a:ln>
            <a:noFill/>
          </a:ln>
        </p:spPr>
      </p:pic>
      <p:sp>
        <p:nvSpPr>
          <p:cNvPr id="181" name="Google Shape;181;p31"/>
          <p:cNvSpPr txBox="1"/>
          <p:nvPr/>
        </p:nvSpPr>
        <p:spPr>
          <a:xfrm>
            <a:off x="2318241" y="4271129"/>
            <a:ext cx="4507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Coding by cable connections (reprogramming)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Transistors and Batch Systems</a:t>
            </a:r>
            <a:endParaRPr/>
          </a:p>
        </p:txBody>
      </p:sp>
      <p:sp>
        <p:nvSpPr>
          <p:cNvPr id="188" name="Google Shape;188;p32"/>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1200"/>
              </a:spcAft>
              <a:buClr>
                <a:schemeClr val="dk1"/>
              </a:buClr>
              <a:buSzPts val="2800"/>
              <a:buNone/>
            </a:pPr>
            <a:r>
              <a:t/>
            </a:r>
            <a:endParaRPr/>
          </a:p>
        </p:txBody>
      </p:sp>
      <p:pic>
        <p:nvPicPr>
          <p:cNvPr id="189" name="Google Shape;189;p32"/>
          <p:cNvPicPr preferRelativeResize="0"/>
          <p:nvPr/>
        </p:nvPicPr>
        <p:blipFill rotWithShape="1">
          <a:blip r:embed="rId3">
            <a:alphaModFix/>
          </a:blip>
          <a:srcRect b="0" l="0" r="0" t="0"/>
          <a:stretch/>
        </p:blipFill>
        <p:spPr>
          <a:xfrm>
            <a:off x="628650" y="1369219"/>
            <a:ext cx="5915022" cy="1898578"/>
          </a:xfrm>
          <a:prstGeom prst="rect">
            <a:avLst/>
          </a:prstGeom>
          <a:noFill/>
          <a:ln>
            <a:noFill/>
          </a:ln>
        </p:spPr>
      </p:pic>
      <p:sp>
        <p:nvSpPr>
          <p:cNvPr id="190" name="Google Shape;190;p32"/>
          <p:cNvSpPr/>
          <p:nvPr/>
        </p:nvSpPr>
        <p:spPr>
          <a:xfrm>
            <a:off x="628650" y="3368998"/>
            <a:ext cx="7886700" cy="9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An early batch system. (a) Programmers bring cards to 1401. (b)1401 reads batch of jobs onto tape. (c) Operator carries input tape to 7094. (d) 7094 does computing. (e) Operator carries output tape to 1401. (f) 1401 prints output. (MOS Figure 1-3)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Punch Cards</a:t>
            </a:r>
            <a:endParaRPr/>
          </a:p>
        </p:txBody>
      </p:sp>
      <p:sp>
        <p:nvSpPr>
          <p:cNvPr id="197" name="Google Shape;197;p3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1200"/>
              </a:spcAft>
              <a:buClr>
                <a:schemeClr val="dk1"/>
              </a:buClr>
              <a:buSzPts val="2800"/>
              <a:buNone/>
            </a:pPr>
            <a:r>
              <a:t/>
            </a:r>
            <a:endParaRPr/>
          </a:p>
        </p:txBody>
      </p:sp>
      <p:pic>
        <p:nvPicPr>
          <p:cNvPr id="198" name="Google Shape;198;p33"/>
          <p:cNvPicPr preferRelativeResize="0"/>
          <p:nvPr/>
        </p:nvPicPr>
        <p:blipFill rotWithShape="1">
          <a:blip r:embed="rId3">
            <a:alphaModFix/>
          </a:blip>
          <a:srcRect b="0" l="0" r="0" t="0"/>
          <a:stretch/>
        </p:blipFill>
        <p:spPr>
          <a:xfrm>
            <a:off x="1541241" y="1394014"/>
            <a:ext cx="4546135" cy="2017657"/>
          </a:xfrm>
          <a:prstGeom prst="rect">
            <a:avLst/>
          </a:prstGeom>
          <a:noFill/>
          <a:ln>
            <a:noFill/>
          </a:ln>
        </p:spPr>
      </p:pic>
      <p:sp>
        <p:nvSpPr>
          <p:cNvPr id="199" name="Google Shape;199;p33"/>
          <p:cNvSpPr txBox="1"/>
          <p:nvPr/>
        </p:nvSpPr>
        <p:spPr>
          <a:xfrm>
            <a:off x="3422386" y="3374374"/>
            <a:ext cx="22992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Coding by punch cards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
              <a:t>ICs and Multiprogramming</a:t>
            </a:r>
            <a:endParaRPr/>
          </a:p>
        </p:txBody>
      </p:sp>
      <p:pic>
        <p:nvPicPr>
          <p:cNvPr id="205" name="Google Shape;205;p34"/>
          <p:cNvPicPr preferRelativeResize="0"/>
          <p:nvPr>
            <p:ph idx="1" type="body"/>
          </p:nvPr>
        </p:nvPicPr>
        <p:blipFill rotWithShape="1">
          <a:blip r:embed="rId3">
            <a:alphaModFix/>
          </a:blip>
          <a:srcRect b="0" l="0" r="0" t="0"/>
          <a:stretch/>
        </p:blipFill>
        <p:spPr>
          <a:xfrm>
            <a:off x="3264509" y="1571656"/>
            <a:ext cx="3624600" cy="2000100"/>
          </a:xfrm>
          <a:prstGeom prst="rect">
            <a:avLst/>
          </a:prstGeom>
          <a:noFill/>
          <a:ln>
            <a:noFill/>
          </a:ln>
        </p:spPr>
      </p:pic>
      <p:sp>
        <p:nvSpPr>
          <p:cNvPr id="206" name="Google Shape;206;p34"/>
          <p:cNvSpPr/>
          <p:nvPr/>
        </p:nvSpPr>
        <p:spPr>
          <a:xfrm>
            <a:off x="1009650" y="3986726"/>
            <a:ext cx="8134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A multiprogramming system with three jobs in memory (MOS Figure 1-5)</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